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7"/>
  </p:notesMasterIdLst>
  <p:handoutMasterIdLst>
    <p:handoutMasterId r:id="rId28"/>
  </p:handoutMasterIdLst>
  <p:sldIdLst>
    <p:sldId id="796" r:id="rId3"/>
    <p:sldId id="387" r:id="rId4"/>
    <p:sldId id="797" r:id="rId5"/>
    <p:sldId id="799" r:id="rId6"/>
    <p:sldId id="800" r:id="rId7"/>
    <p:sldId id="801" r:id="rId8"/>
    <p:sldId id="802" r:id="rId9"/>
    <p:sldId id="803" r:id="rId10"/>
    <p:sldId id="805" r:id="rId11"/>
    <p:sldId id="763" r:id="rId12"/>
    <p:sldId id="529" r:id="rId13"/>
    <p:sldId id="785" r:id="rId14"/>
    <p:sldId id="712" r:id="rId15"/>
    <p:sldId id="782" r:id="rId16"/>
    <p:sldId id="735" r:id="rId17"/>
    <p:sldId id="262" r:id="rId18"/>
    <p:sldId id="746" r:id="rId19"/>
    <p:sldId id="685" r:id="rId20"/>
    <p:sldId id="786" r:id="rId21"/>
    <p:sldId id="787" r:id="rId22"/>
    <p:sldId id="783" r:id="rId23"/>
    <p:sldId id="784" r:id="rId24"/>
    <p:sldId id="764" r:id="rId25"/>
    <p:sldId id="767" r:id="rId26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5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2B88"/>
    <a:srgbClr val="A6227A"/>
    <a:srgbClr val="CF5B1B"/>
    <a:srgbClr val="EA8B00"/>
    <a:srgbClr val="0000FF"/>
    <a:srgbClr val="380070"/>
    <a:srgbClr val="E68900"/>
    <a:srgbClr val="EC9B6E"/>
    <a:srgbClr val="9BCDFF"/>
    <a:srgbClr val="065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3" autoAdjust="0"/>
    <p:restoredTop sz="85819" autoAdjust="0"/>
  </p:normalViewPr>
  <p:slideViewPr>
    <p:cSldViewPr>
      <p:cViewPr varScale="1">
        <p:scale>
          <a:sx n="62" d="100"/>
          <a:sy n="62" d="100"/>
        </p:scale>
        <p:origin x="1170" y="72"/>
      </p:cViewPr>
      <p:guideLst>
        <p:guide orient="horz" pos="720"/>
        <p:guide pos="55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138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728" y="0"/>
            <a:ext cx="2946351" cy="4961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4C5A1-152D-48B8-B727-05D3DA418758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728" y="9430467"/>
            <a:ext cx="2946351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2AC3-328F-4D2C-8421-DB1F18A255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6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08D5D5-0710-49E4-B892-526E45B78041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83E7D4-27AB-4E93-935B-952B1CDCE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8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2042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00428-765A-4708-ADE2-3AAB557AF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None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0899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526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Thuế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đáo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&gt; </a:t>
            </a:r>
            <a:r>
              <a:rPr lang="en-US" dirty="0" err="1"/>
              <a:t>Thuế</a:t>
            </a:r>
            <a:r>
              <a:rPr lang="en-US" dirty="0"/>
              <a:t>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dịch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cấp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9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Trong khoảng thời gian CW gần đến ngày đáo hạn, nếu CW ở trạng thái ITM nhà đầu t</a:t>
            </a:r>
            <a:r>
              <a:rPr lang="vi-VN"/>
              <a:t>ư</a:t>
            </a:r>
            <a:r>
              <a:rPr lang="en-US"/>
              <a:t> sẽ có 2 cách chốt lợi, trên lý thuyết là thu đ</a:t>
            </a:r>
            <a:r>
              <a:rPr lang="vi-VN"/>
              <a:t>ư</a:t>
            </a:r>
            <a:r>
              <a:rPr lang="en-US"/>
              <a:t>ợc t</a:t>
            </a:r>
            <a:r>
              <a:rPr lang="vi-VN"/>
              <a:t>ư</a:t>
            </a:r>
            <a:r>
              <a:rPr lang="en-US"/>
              <a:t>ơng đ</a:t>
            </a:r>
            <a:r>
              <a:rPr lang="vi-VN"/>
              <a:t>ư</a:t>
            </a:r>
            <a:r>
              <a:rPr lang="en-US"/>
              <a:t>ơng nhau: </a:t>
            </a:r>
          </a:p>
          <a:p>
            <a:pPr marL="228600" indent="-228600">
              <a:buAutoNum type="arabicParenBoth"/>
            </a:pPr>
            <a:r>
              <a:rPr lang="en-US"/>
              <a:t>Bán CW trên thị tr</a:t>
            </a:r>
            <a:r>
              <a:rPr lang="vi-VN"/>
              <a:t>ư</a:t>
            </a:r>
            <a:r>
              <a:rPr lang="en-US"/>
              <a:t>ờng thứ cấp vào ngày giao dịch cuối cùng, (2) Không bán CW trên thứ cấp, chờ CW đáo hạn và thực hiện CW. Theo thông lệ tại thị tr</a:t>
            </a:r>
            <a:r>
              <a:rPr lang="vi-VN"/>
              <a:t>ư</a:t>
            </a:r>
            <a:r>
              <a:rPr lang="en-US"/>
              <a:t>ờng Thái Lan, gần 100% CW sẽ đ</a:t>
            </a:r>
            <a:r>
              <a:rPr lang="vi-VN"/>
              <a:t>ư</a:t>
            </a:r>
            <a:r>
              <a:rPr lang="en-US"/>
              <a:t>ợc chốt lời theo ph</a:t>
            </a:r>
            <a:r>
              <a:rPr lang="vi-VN"/>
              <a:t>ư</a:t>
            </a:r>
            <a:r>
              <a:rPr lang="en-US"/>
              <a:t>ơng án 1</a:t>
            </a:r>
          </a:p>
          <a:p>
            <a:pPr marL="0" indent="0">
              <a:buNone/>
            </a:pPr>
            <a:r>
              <a:rPr lang="en-US"/>
              <a:t>Tuy nhiên trên thực tế tại thị tr</a:t>
            </a:r>
            <a:r>
              <a:rPr lang="vi-VN"/>
              <a:t>ư</a:t>
            </a:r>
            <a:r>
              <a:rPr lang="en-US"/>
              <a:t>ờng Việt Nam do có sự chênh lệch giữa thuế vào ngày giao dịch cuối cùng và thuế vào ngày đáo hạn (nh</a:t>
            </a:r>
            <a:r>
              <a:rPr lang="vi-VN"/>
              <a:t>ư</a:t>
            </a:r>
            <a:r>
              <a:rPr lang="en-US"/>
              <a:t> trình bày ở slide tr</a:t>
            </a:r>
            <a:r>
              <a:rPr lang="vi-VN"/>
              <a:t>ư</a:t>
            </a:r>
            <a:r>
              <a:rPr lang="en-US"/>
              <a:t>ớc 1.100&lt;7.750), do đó khoản thu nhập đã trừ thuế của 2  ph</a:t>
            </a:r>
            <a:r>
              <a:rPr lang="vi-VN"/>
              <a:t>ư</a:t>
            </a:r>
            <a:r>
              <a:rPr lang="en-US"/>
              <a:t>ơng án chốt lời trên sẽ có sự khác biệt. </a:t>
            </a:r>
          </a:p>
          <a:p>
            <a:pPr marL="0" indent="0">
              <a:buNone/>
            </a:pPr>
            <a:r>
              <a:rPr lang="en-US"/>
              <a:t>Do đó nhà đầu t</a:t>
            </a:r>
            <a:r>
              <a:rPr lang="vi-VN"/>
              <a:t>ư</a:t>
            </a:r>
            <a:r>
              <a:rPr lang="en-US"/>
              <a:t> cần cân nhắc để lựa chọn pa chốt lời thích hợp khi CW đáo hạn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82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+ CW là một sản phẩm có tính đòn bẩy rất cao, gấp 10 lần so với cổ phiếu. </a:t>
            </a:r>
          </a:p>
          <a:p>
            <a:r>
              <a:rPr lang="en-US"/>
              <a:t>+ Do tính chất đòn bẩy này, nên khi giá chứng khoán c</a:t>
            </a:r>
            <a:r>
              <a:rPr lang="vi-VN"/>
              <a:t>ơ</a:t>
            </a:r>
            <a:r>
              <a:rPr lang="en-US"/>
              <a:t> sở thay đổi sẽ tác động làm giá CW thay đổi rất mạnh</a:t>
            </a:r>
          </a:p>
          <a:p>
            <a:r>
              <a:rPr lang="en-US"/>
              <a:t>+ Ví dụ trên minh họa cho thấy khi giá cổ phiếu thay đổi ở mức 7%, thì giá CW thay đổi trong mức 70%  (gấp 10 lần)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797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0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271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(at the beginning)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83E7D4-27AB-4E93-935B-952B1CDCE49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73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18"/>
          <p:cNvSpPr>
            <a:spLocks noChangeArrowheads="1"/>
          </p:cNvSpPr>
          <p:nvPr userDrawn="1"/>
        </p:nvSpPr>
        <p:spPr bwMode="gray">
          <a:xfrm>
            <a:off x="0" y="0"/>
            <a:ext cx="12192000" cy="246888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CC9900"/>
              </a:solidFill>
            </a:endParaRPr>
          </a:p>
        </p:txBody>
      </p:sp>
      <p:sp>
        <p:nvSpPr>
          <p:cNvPr id="3093" name="Rectangle 21"/>
          <p:cNvSpPr>
            <a:spLocks noChangeArrowheads="1"/>
          </p:cNvSpPr>
          <p:nvPr/>
        </p:nvSpPr>
        <p:spPr bwMode="gray">
          <a:xfrm>
            <a:off x="0" y="2438400"/>
            <a:ext cx="12192000" cy="1752600"/>
          </a:xfrm>
          <a:prstGeom prst="rect">
            <a:avLst/>
          </a:prstGeom>
          <a:solidFill>
            <a:srgbClr val="372957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35200" y="2819400"/>
            <a:ext cx="9550400" cy="1143000"/>
          </a:xfrm>
        </p:spPr>
        <p:txBody>
          <a:bodyPr/>
          <a:lstStyle>
            <a:lvl1pPr algn="ctr"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946400" y="4495800"/>
            <a:ext cx="8959851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>
                <a:solidFill>
                  <a:srgbClr val="372957"/>
                </a:solidFill>
                <a:latin typeface="Verdana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9" name="Picture 18" descr="HOSE Logo w Name (WHITE PNG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89392" y="2712836"/>
            <a:ext cx="1341009" cy="1401964"/>
          </a:xfrm>
          <a:prstGeom prst="rect">
            <a:avLst/>
          </a:prstGeom>
        </p:spPr>
      </p:pic>
      <p:pic>
        <p:nvPicPr>
          <p:cNvPr id="21" name="Picture 20" descr="HOSE New Building (M-IMAGE)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20953" y="182880"/>
            <a:ext cx="5494249" cy="256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80000"/>
              </a:srgbClr>
            </a:outerShdw>
          </a:effectLst>
        </p:spPr>
      </p:pic>
      <p:sp>
        <p:nvSpPr>
          <p:cNvPr id="25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958729" y="6477001"/>
            <a:ext cx="2844800" cy="307675"/>
          </a:xfrm>
          <a:prstGeom prst="rect">
            <a:avLst/>
          </a:prstGeom>
        </p:spPr>
        <p:txBody>
          <a:bodyPr/>
          <a:lstStyle>
            <a:lvl1pPr algn="r">
              <a:defRPr sz="1400">
                <a:effectLst/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8270B-06CB-493C-BD77-9E097B5F99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731838"/>
            <a:ext cx="2743200" cy="5567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026400" cy="5567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1E7D-3189-40B1-BADD-16F2075B60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1838"/>
            <a:ext cx="10401300" cy="563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419225"/>
            <a:ext cx="10972800" cy="48799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65600" y="6477001"/>
            <a:ext cx="2844800" cy="320675"/>
          </a:xfrm>
        </p:spPr>
        <p:txBody>
          <a:bodyPr/>
          <a:lstStyle>
            <a:lvl1pPr>
              <a:defRPr/>
            </a:lvl1pPr>
          </a:lstStyle>
          <a:p>
            <a:fld id="{34CCB941-A8F9-4F13-8017-37E04AC7E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5"/>
            <a:ext cx="1622755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1" y="362396"/>
            <a:ext cx="9144000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501"/>
            </a:lvl1pPr>
          </a:lstStyle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2089595"/>
            <a:ext cx="9144000" cy="886344"/>
          </a:xfrm>
        </p:spPr>
        <p:txBody>
          <a:bodyPr>
            <a:normAutofit/>
          </a:bodyPr>
          <a:lstStyle>
            <a:lvl1pPr marL="0" indent="0" algn="l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267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9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755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1932520"/>
            <a:ext cx="9144000" cy="2105367"/>
          </a:xfrm>
        </p:spPr>
        <p:txBody>
          <a:bodyPr anchor="b">
            <a:normAutofit/>
          </a:bodyPr>
          <a:lstStyle>
            <a:lvl1pPr algn="l">
              <a:defRPr sz="4501" b="0" cap="none" baseline="0"/>
            </a:lvl1pPr>
          </a:lstStyle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1" y="4084266"/>
            <a:ext cx="9144000" cy="933297"/>
          </a:xfrm>
        </p:spPr>
        <p:txBody>
          <a:bodyPr anchor="t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8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726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967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621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3451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200693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7935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284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09" y="152400"/>
            <a:ext cx="9753600" cy="1295400"/>
          </a:xfrm>
        </p:spPr>
        <p:txBody>
          <a:bodyPr/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709" y="1600200"/>
            <a:ext cx="48768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600200"/>
            <a:ext cx="48768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233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709" y="152400"/>
            <a:ext cx="97536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709" y="152400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709" y="2413002"/>
            <a:ext cx="48768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0" y="1524002"/>
            <a:ext cx="487680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101" b="0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2026" b="1"/>
            </a:lvl2pPr>
            <a:lvl3pPr marL="914484" indent="0">
              <a:buNone/>
              <a:defRPr sz="1800" b="1"/>
            </a:lvl3pPr>
            <a:lvl4pPr marL="1371726" indent="0">
              <a:buNone/>
              <a:defRPr sz="1575" b="1"/>
            </a:lvl4pPr>
            <a:lvl5pPr marL="1828967" indent="0">
              <a:buNone/>
              <a:defRPr sz="1575" b="1"/>
            </a:lvl5pPr>
            <a:lvl6pPr marL="2286210" indent="0">
              <a:buNone/>
              <a:defRPr sz="1575" b="1"/>
            </a:lvl6pPr>
            <a:lvl7pPr marL="2743451" indent="0">
              <a:buNone/>
              <a:defRPr sz="1575" b="1"/>
            </a:lvl7pPr>
            <a:lvl8pPr marL="3200693" indent="0">
              <a:buNone/>
              <a:defRPr sz="1575" b="1"/>
            </a:lvl8pPr>
            <a:lvl9pPr marL="3657935" indent="0">
              <a:buNone/>
              <a:defRPr sz="1575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0" y="2413002"/>
            <a:ext cx="4876800" cy="3759199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 baseline="0"/>
            </a:lvl8pPr>
            <a:lvl9pPr>
              <a:defRPr sz="1500" baseline="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19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83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419225"/>
            <a:ext cx="11176000" cy="4879975"/>
          </a:xfrm>
        </p:spPr>
        <p:txBody>
          <a:bodyPr/>
          <a:lstStyle>
            <a:lvl1pPr>
              <a:buClr>
                <a:srgbClr val="CC9900"/>
              </a:buClr>
              <a:buFont typeface="Calibri" pitchFamily="34" charset="0"/>
              <a:buChar char="●"/>
              <a:defRPr sz="2400">
                <a:solidFill>
                  <a:srgbClr val="372957"/>
                </a:solidFill>
              </a:defRPr>
            </a:lvl1pPr>
            <a:lvl2pPr marL="635000" indent="-285750">
              <a:buClr>
                <a:srgbClr val="CC9900"/>
              </a:buClr>
              <a:buFont typeface="Courier New" pitchFamily="49" charset="0"/>
              <a:buChar char="o"/>
              <a:defRPr sz="2000">
                <a:solidFill>
                  <a:srgbClr val="372957"/>
                </a:solidFill>
              </a:defRPr>
            </a:lvl2pPr>
            <a:lvl3pPr marL="860425" indent="-228600">
              <a:buClr>
                <a:srgbClr val="CC9900"/>
              </a:buClr>
              <a:buFont typeface="Courier New" pitchFamily="49" charset="0"/>
              <a:buChar char="o"/>
              <a:defRPr sz="1800">
                <a:solidFill>
                  <a:srgbClr val="372957"/>
                </a:solidFill>
              </a:defRPr>
            </a:lvl3pPr>
            <a:lvl4pPr marL="1089025" indent="-228600">
              <a:buClr>
                <a:srgbClr val="CC9900"/>
              </a:buClr>
              <a:buFont typeface="Courier New" pitchFamily="49" charset="0"/>
              <a:buChar char="o"/>
              <a:defRPr sz="1600">
                <a:solidFill>
                  <a:srgbClr val="372957"/>
                </a:solidFill>
              </a:defRPr>
            </a:lvl4pPr>
            <a:lvl5pPr marL="1317625" indent="-228600">
              <a:buClr>
                <a:srgbClr val="CC9900"/>
              </a:buClr>
              <a:buFont typeface="Courier New" pitchFamily="49" charset="0"/>
              <a:buChar char="o"/>
              <a:defRPr sz="1400">
                <a:solidFill>
                  <a:srgbClr val="37295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A1FC0E1B-B796-4654-B5AE-633654ADE6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8958729" y="6536879"/>
            <a:ext cx="2844800" cy="307675"/>
          </a:xfrm>
          <a:prstGeom prst="rect">
            <a:avLst/>
          </a:prstGeom>
        </p:spPr>
        <p:txBody>
          <a:bodyPr/>
          <a:lstStyle>
            <a:lvl1pPr algn="r">
              <a:defRPr sz="1200">
                <a:effectLst/>
                <a:latin typeface="+mj-lt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1" y="1600200"/>
            <a:ext cx="6096000" cy="4572000"/>
          </a:xfrm>
        </p:spPr>
        <p:txBody>
          <a:bodyPr>
            <a:normAutofit/>
          </a:bodyPr>
          <a:lstStyle>
            <a:lvl1pPr>
              <a:defRPr sz="2101"/>
            </a:lvl1pPr>
            <a:lvl2pPr>
              <a:defRPr sz="18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1600202"/>
            <a:ext cx="3454400" cy="4571999"/>
          </a:xfrm>
        </p:spPr>
        <p:txBody>
          <a:bodyPr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18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2701" b="0"/>
            </a:lvl1pPr>
          </a:lstStyle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9205" y="1600200"/>
            <a:ext cx="6705596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026"/>
            </a:lvl1pPr>
            <a:lvl2pPr marL="457242" indent="0">
              <a:buNone/>
              <a:defRPr sz="2776"/>
            </a:lvl2pPr>
            <a:lvl3pPr marL="914484" indent="0">
              <a:buNone/>
              <a:defRPr sz="2401"/>
            </a:lvl3pPr>
            <a:lvl4pPr marL="1371726" indent="0">
              <a:buNone/>
              <a:defRPr sz="2026"/>
            </a:lvl4pPr>
            <a:lvl5pPr marL="1828967" indent="0">
              <a:buNone/>
              <a:defRPr sz="2026"/>
            </a:lvl5pPr>
            <a:lvl6pPr marL="2286210" indent="0">
              <a:buNone/>
              <a:defRPr sz="2026"/>
            </a:lvl6pPr>
            <a:lvl7pPr marL="2743451" indent="0">
              <a:buNone/>
              <a:defRPr sz="2026"/>
            </a:lvl7pPr>
            <a:lvl8pPr marL="3200693" indent="0">
              <a:buNone/>
              <a:defRPr sz="2026"/>
            </a:lvl8pPr>
            <a:lvl9pPr marL="3657935" indent="0">
              <a:buNone/>
              <a:defRPr sz="2026"/>
            </a:lvl9pPr>
          </a:lstStyle>
          <a:p>
            <a:r>
              <a:rPr lang="vi-VN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0" y="1600200"/>
            <a:ext cx="2844800" cy="3759200"/>
          </a:xfrm>
        </p:spPr>
        <p:txBody>
          <a:bodyPr anchor="b">
            <a:normAutofit/>
          </a:bodyPr>
          <a:lstStyle>
            <a:lvl1pPr marL="0" indent="0">
              <a:buNone/>
              <a:defRPr sz="2101">
                <a:solidFill>
                  <a:schemeClr val="accent1">
                    <a:lumMod val="75000"/>
                  </a:schemeClr>
                </a:solidFill>
              </a:defRPr>
            </a:lvl1pPr>
            <a:lvl2pPr marL="457242" indent="0">
              <a:buNone/>
              <a:defRPr sz="1200"/>
            </a:lvl2pPr>
            <a:lvl3pPr marL="914484" indent="0">
              <a:buNone/>
              <a:defRPr sz="975"/>
            </a:lvl3pPr>
            <a:lvl4pPr marL="1371726" indent="0">
              <a:buNone/>
              <a:defRPr sz="900"/>
            </a:lvl4pPr>
            <a:lvl5pPr marL="1828967" indent="0">
              <a:buNone/>
              <a:defRPr sz="900"/>
            </a:lvl5pPr>
            <a:lvl6pPr marL="2286210" indent="0">
              <a:buNone/>
              <a:defRPr sz="900"/>
            </a:lvl6pPr>
            <a:lvl7pPr marL="2743451" indent="0">
              <a:buNone/>
              <a:defRPr sz="900"/>
            </a:lvl7pPr>
            <a:lvl8pPr marL="3200693" indent="0">
              <a:buNone/>
              <a:defRPr sz="900"/>
            </a:lvl8pPr>
            <a:lvl9pPr marL="3657935" indent="0">
              <a:buNone/>
              <a:defRPr sz="9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80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36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5642" y="233797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9"/>
            <a:ext cx="12192000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3600" y="1150516"/>
            <a:ext cx="1828800" cy="5021685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1150516"/>
            <a:ext cx="8229600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444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11049000" cy="1143000"/>
          </a:xfrm>
        </p:spPr>
        <p:txBody>
          <a:bodyPr/>
          <a:lstStyle>
            <a:lvl1pPr>
              <a:defRPr sz="2600">
                <a:latin typeface="Lucida Sans" panose="020B0602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049001" y="14816"/>
            <a:ext cx="1117600" cy="366184"/>
          </a:xfrm>
        </p:spPr>
        <p:txBody>
          <a:bodyPr/>
          <a:lstStyle>
            <a:lvl1pPr>
              <a:defRPr sz="1050">
                <a:latin typeface="Lucida Sans" panose="020B0602030504020204" pitchFamily="34" charset="0"/>
              </a:defRPr>
            </a:lvl1pPr>
          </a:lstStyle>
          <a:p>
            <a:pPr>
              <a:defRPr/>
            </a:pPr>
            <a:fld id="{422AC272-7F59-410E-B89D-D7322264F3C1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6" name="Picture 6" descr="D:\Google Drive\Hochiminh Stock Exchange (HOSE)\HOSE - References &amp; Forms\2 - References &amp; Info\20160404-SGDHCM-Logo\20160329-SGDHCM-Logo (No background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0" y="6280159"/>
            <a:ext cx="372533" cy="5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eeform 6"/>
          <p:cNvSpPr/>
          <p:nvPr userDrawn="1"/>
        </p:nvSpPr>
        <p:spPr>
          <a:xfrm rot="678930">
            <a:off x="105624" y="6573936"/>
            <a:ext cx="112277" cy="183425"/>
          </a:xfrm>
          <a:custGeom>
            <a:avLst/>
            <a:gdLst>
              <a:gd name="connsiteX0" fmla="*/ 71438 w 490140"/>
              <a:gd name="connsiteY0" fmla="*/ 71437 h 733425"/>
              <a:gd name="connsiteX1" fmla="*/ 71438 w 490140"/>
              <a:gd name="connsiteY1" fmla="*/ 147637 h 733425"/>
              <a:gd name="connsiteX2" fmla="*/ 0 w 490140"/>
              <a:gd name="connsiteY2" fmla="*/ 147637 h 733425"/>
              <a:gd name="connsiteX3" fmla="*/ 0 w 490140"/>
              <a:gd name="connsiteY3" fmla="*/ 0 h 733425"/>
              <a:gd name="connsiteX4" fmla="*/ 278606 w 490140"/>
              <a:gd name="connsiteY4" fmla="*/ 0 h 733425"/>
              <a:gd name="connsiteX5" fmla="*/ 278606 w 490140"/>
              <a:gd name="connsiteY5" fmla="*/ 219075 h 733425"/>
              <a:gd name="connsiteX6" fmla="*/ 364331 w 490140"/>
              <a:gd name="connsiteY6" fmla="*/ 219075 h 733425"/>
              <a:gd name="connsiteX7" fmla="*/ 383381 w 490140"/>
              <a:gd name="connsiteY7" fmla="*/ 221456 h 733425"/>
              <a:gd name="connsiteX8" fmla="*/ 400050 w 490140"/>
              <a:gd name="connsiteY8" fmla="*/ 226218 h 733425"/>
              <a:gd name="connsiteX9" fmla="*/ 419100 w 490140"/>
              <a:gd name="connsiteY9" fmla="*/ 238125 h 733425"/>
              <a:gd name="connsiteX10" fmla="*/ 440531 w 490140"/>
              <a:gd name="connsiteY10" fmla="*/ 254793 h 733425"/>
              <a:gd name="connsiteX11" fmla="*/ 457200 w 490140"/>
              <a:gd name="connsiteY11" fmla="*/ 273843 h 733425"/>
              <a:gd name="connsiteX12" fmla="*/ 471488 w 490140"/>
              <a:gd name="connsiteY12" fmla="*/ 295275 h 733425"/>
              <a:gd name="connsiteX13" fmla="*/ 483394 w 490140"/>
              <a:gd name="connsiteY13" fmla="*/ 326231 h 733425"/>
              <a:gd name="connsiteX14" fmla="*/ 485775 w 490140"/>
              <a:gd name="connsiteY14" fmla="*/ 350043 h 733425"/>
              <a:gd name="connsiteX15" fmla="*/ 488156 w 490140"/>
              <a:gd name="connsiteY15" fmla="*/ 585787 h 733425"/>
              <a:gd name="connsiteX16" fmla="*/ 483394 w 490140"/>
              <a:gd name="connsiteY16" fmla="*/ 631031 h 733425"/>
              <a:gd name="connsiteX17" fmla="*/ 476250 w 490140"/>
              <a:gd name="connsiteY17" fmla="*/ 659606 h 733425"/>
              <a:gd name="connsiteX18" fmla="*/ 454819 w 490140"/>
              <a:gd name="connsiteY18" fmla="*/ 692943 h 733425"/>
              <a:gd name="connsiteX19" fmla="*/ 431006 w 490140"/>
              <a:gd name="connsiteY19" fmla="*/ 711993 h 733425"/>
              <a:gd name="connsiteX20" fmla="*/ 404813 w 490140"/>
              <a:gd name="connsiteY20" fmla="*/ 731043 h 733425"/>
              <a:gd name="connsiteX21" fmla="*/ 404813 w 490140"/>
              <a:gd name="connsiteY21" fmla="*/ 731043 h 733425"/>
              <a:gd name="connsiteX22" fmla="*/ 383381 w 490140"/>
              <a:gd name="connsiteY22" fmla="*/ 733425 h 733425"/>
              <a:gd name="connsiteX23" fmla="*/ 207169 w 490140"/>
              <a:gd name="connsiteY23" fmla="*/ 733425 h 733425"/>
              <a:gd name="connsiteX24" fmla="*/ 207169 w 490140"/>
              <a:gd name="connsiteY24" fmla="*/ 585787 h 733425"/>
              <a:gd name="connsiteX25" fmla="*/ 278606 w 490140"/>
              <a:gd name="connsiteY25" fmla="*/ 585787 h 733425"/>
              <a:gd name="connsiteX26" fmla="*/ 278606 w 490140"/>
              <a:gd name="connsiteY26" fmla="*/ 657225 h 733425"/>
              <a:gd name="connsiteX27" fmla="*/ 364331 w 490140"/>
              <a:gd name="connsiteY27" fmla="*/ 657225 h 733425"/>
              <a:gd name="connsiteX28" fmla="*/ 388144 w 490140"/>
              <a:gd name="connsiteY28" fmla="*/ 645318 h 733425"/>
              <a:gd name="connsiteX29" fmla="*/ 402431 w 490140"/>
              <a:gd name="connsiteY29" fmla="*/ 628650 h 733425"/>
              <a:gd name="connsiteX30" fmla="*/ 411956 w 490140"/>
              <a:gd name="connsiteY30" fmla="*/ 611981 h 733425"/>
              <a:gd name="connsiteX31" fmla="*/ 411956 w 490140"/>
              <a:gd name="connsiteY31" fmla="*/ 364331 h 733425"/>
              <a:gd name="connsiteX32" fmla="*/ 407194 w 490140"/>
              <a:gd name="connsiteY32" fmla="*/ 335756 h 733425"/>
              <a:gd name="connsiteX33" fmla="*/ 395288 w 490140"/>
              <a:gd name="connsiteY33" fmla="*/ 311943 h 733425"/>
              <a:gd name="connsiteX34" fmla="*/ 381000 w 490140"/>
              <a:gd name="connsiteY34" fmla="*/ 302418 h 733425"/>
              <a:gd name="connsiteX35" fmla="*/ 354806 w 490140"/>
              <a:gd name="connsiteY35" fmla="*/ 295275 h 733425"/>
              <a:gd name="connsiteX36" fmla="*/ 278606 w 490140"/>
              <a:gd name="connsiteY36" fmla="*/ 295275 h 733425"/>
              <a:gd name="connsiteX37" fmla="*/ 278606 w 490140"/>
              <a:gd name="connsiteY37" fmla="*/ 514350 h 733425"/>
              <a:gd name="connsiteX38" fmla="*/ 171450 w 490140"/>
              <a:gd name="connsiteY38" fmla="*/ 514350 h 733425"/>
              <a:gd name="connsiteX39" fmla="*/ 126206 w 490140"/>
              <a:gd name="connsiteY39" fmla="*/ 500062 h 733425"/>
              <a:gd name="connsiteX40" fmla="*/ 80963 w 490140"/>
              <a:gd name="connsiteY40" fmla="*/ 471487 h 733425"/>
              <a:gd name="connsiteX41" fmla="*/ 47625 w 490140"/>
              <a:gd name="connsiteY41" fmla="*/ 435768 h 733425"/>
              <a:gd name="connsiteX42" fmla="*/ 21431 w 490140"/>
              <a:gd name="connsiteY42" fmla="*/ 400050 h 733425"/>
              <a:gd name="connsiteX43" fmla="*/ 7144 w 490140"/>
              <a:gd name="connsiteY43" fmla="*/ 361950 h 733425"/>
              <a:gd name="connsiteX44" fmla="*/ 0 w 490140"/>
              <a:gd name="connsiteY44" fmla="*/ 316706 h 733425"/>
              <a:gd name="connsiteX45" fmla="*/ 0 w 490140"/>
              <a:gd name="connsiteY45" fmla="*/ 219075 h 733425"/>
              <a:gd name="connsiteX46" fmla="*/ 140494 w 490140"/>
              <a:gd name="connsiteY46" fmla="*/ 219075 h 733425"/>
              <a:gd name="connsiteX47" fmla="*/ 140494 w 490140"/>
              <a:gd name="connsiteY47" fmla="*/ 292893 h 733425"/>
              <a:gd name="connsiteX48" fmla="*/ 73819 w 490140"/>
              <a:gd name="connsiteY48" fmla="*/ 292893 h 733425"/>
              <a:gd name="connsiteX49" fmla="*/ 80963 w 490140"/>
              <a:gd name="connsiteY49" fmla="*/ 340518 h 733425"/>
              <a:gd name="connsiteX50" fmla="*/ 95250 w 490140"/>
              <a:gd name="connsiteY50" fmla="*/ 376237 h 733425"/>
              <a:gd name="connsiteX51" fmla="*/ 128588 w 490140"/>
              <a:gd name="connsiteY51" fmla="*/ 407193 h 733425"/>
              <a:gd name="connsiteX52" fmla="*/ 169069 w 490140"/>
              <a:gd name="connsiteY52" fmla="*/ 428625 h 733425"/>
              <a:gd name="connsiteX53" fmla="*/ 207169 w 490140"/>
              <a:gd name="connsiteY53" fmla="*/ 435768 h 733425"/>
              <a:gd name="connsiteX54" fmla="*/ 207169 w 490140"/>
              <a:gd name="connsiteY54" fmla="*/ 76200 h 733425"/>
              <a:gd name="connsiteX55" fmla="*/ 71438 w 490140"/>
              <a:gd name="connsiteY55" fmla="*/ 71437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0140" h="733425">
                <a:moveTo>
                  <a:pt x="71438" y="71437"/>
                </a:moveTo>
                <a:lnTo>
                  <a:pt x="71438" y="147637"/>
                </a:lnTo>
                <a:lnTo>
                  <a:pt x="0" y="147637"/>
                </a:lnTo>
                <a:lnTo>
                  <a:pt x="0" y="0"/>
                </a:lnTo>
                <a:lnTo>
                  <a:pt x="278606" y="0"/>
                </a:lnTo>
                <a:lnTo>
                  <a:pt x="278606" y="219075"/>
                </a:lnTo>
                <a:lnTo>
                  <a:pt x="364331" y="219075"/>
                </a:lnTo>
                <a:lnTo>
                  <a:pt x="383381" y="221456"/>
                </a:lnTo>
                <a:lnTo>
                  <a:pt x="400050" y="226218"/>
                </a:lnTo>
                <a:lnTo>
                  <a:pt x="419100" y="238125"/>
                </a:lnTo>
                <a:lnTo>
                  <a:pt x="440531" y="254793"/>
                </a:lnTo>
                <a:lnTo>
                  <a:pt x="457200" y="273843"/>
                </a:lnTo>
                <a:lnTo>
                  <a:pt x="471488" y="295275"/>
                </a:lnTo>
                <a:lnTo>
                  <a:pt x="483394" y="326231"/>
                </a:lnTo>
                <a:lnTo>
                  <a:pt x="485775" y="350043"/>
                </a:lnTo>
                <a:cubicBezTo>
                  <a:pt x="486569" y="428624"/>
                  <a:pt x="490140" y="534590"/>
                  <a:pt x="488156" y="585787"/>
                </a:cubicBezTo>
                <a:lnTo>
                  <a:pt x="483394" y="631031"/>
                </a:lnTo>
                <a:lnTo>
                  <a:pt x="476250" y="659606"/>
                </a:lnTo>
                <a:lnTo>
                  <a:pt x="454819" y="692943"/>
                </a:lnTo>
                <a:lnTo>
                  <a:pt x="431006" y="711993"/>
                </a:lnTo>
                <a:lnTo>
                  <a:pt x="404813" y="731043"/>
                </a:lnTo>
                <a:lnTo>
                  <a:pt x="404813" y="731043"/>
                </a:lnTo>
                <a:lnTo>
                  <a:pt x="383381" y="733425"/>
                </a:lnTo>
                <a:lnTo>
                  <a:pt x="207169" y="733425"/>
                </a:lnTo>
                <a:lnTo>
                  <a:pt x="207169" y="585787"/>
                </a:lnTo>
                <a:lnTo>
                  <a:pt x="278606" y="585787"/>
                </a:lnTo>
                <a:lnTo>
                  <a:pt x="278606" y="657225"/>
                </a:lnTo>
                <a:lnTo>
                  <a:pt x="364331" y="657225"/>
                </a:lnTo>
                <a:lnTo>
                  <a:pt x="388144" y="645318"/>
                </a:lnTo>
                <a:lnTo>
                  <a:pt x="402431" y="628650"/>
                </a:lnTo>
                <a:lnTo>
                  <a:pt x="411956" y="611981"/>
                </a:lnTo>
                <a:lnTo>
                  <a:pt x="411956" y="364331"/>
                </a:lnTo>
                <a:lnTo>
                  <a:pt x="407194" y="335756"/>
                </a:lnTo>
                <a:lnTo>
                  <a:pt x="395288" y="311943"/>
                </a:lnTo>
                <a:lnTo>
                  <a:pt x="381000" y="302418"/>
                </a:lnTo>
                <a:lnTo>
                  <a:pt x="354806" y="295275"/>
                </a:lnTo>
                <a:lnTo>
                  <a:pt x="278606" y="295275"/>
                </a:lnTo>
                <a:lnTo>
                  <a:pt x="278606" y="514350"/>
                </a:lnTo>
                <a:lnTo>
                  <a:pt x="171450" y="514350"/>
                </a:lnTo>
                <a:lnTo>
                  <a:pt x="126206" y="500062"/>
                </a:lnTo>
                <a:lnTo>
                  <a:pt x="80963" y="471487"/>
                </a:lnTo>
                <a:lnTo>
                  <a:pt x="47625" y="435768"/>
                </a:lnTo>
                <a:lnTo>
                  <a:pt x="21431" y="400050"/>
                </a:lnTo>
                <a:lnTo>
                  <a:pt x="7144" y="361950"/>
                </a:lnTo>
                <a:lnTo>
                  <a:pt x="0" y="316706"/>
                </a:lnTo>
                <a:lnTo>
                  <a:pt x="0" y="219075"/>
                </a:lnTo>
                <a:lnTo>
                  <a:pt x="140494" y="219075"/>
                </a:lnTo>
                <a:lnTo>
                  <a:pt x="140494" y="292893"/>
                </a:lnTo>
                <a:lnTo>
                  <a:pt x="73819" y="292893"/>
                </a:lnTo>
                <a:lnTo>
                  <a:pt x="80963" y="340518"/>
                </a:lnTo>
                <a:lnTo>
                  <a:pt x="95250" y="376237"/>
                </a:lnTo>
                <a:lnTo>
                  <a:pt x="128588" y="407193"/>
                </a:lnTo>
                <a:lnTo>
                  <a:pt x="169069" y="428625"/>
                </a:lnTo>
                <a:lnTo>
                  <a:pt x="207169" y="435768"/>
                </a:lnTo>
                <a:lnTo>
                  <a:pt x="207169" y="76200"/>
                </a:lnTo>
                <a:lnTo>
                  <a:pt x="71438" y="71437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7191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2" y="0"/>
            <a:ext cx="10972801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 userDrawn="1">
            <p:ph type="sldNum" sz="quarter" idx="10"/>
          </p:nvPr>
        </p:nvSpPr>
        <p:spPr/>
        <p:txBody>
          <a:bodyPr/>
          <a:lstStyle>
            <a:lvl1pPr>
              <a:defRPr sz="1000">
                <a:solidFill>
                  <a:schemeClr val="bg1"/>
                </a:solidFill>
                <a:latin typeface="Lucida Sans" panose="020B0602030504020204" pitchFamily="34" charset="0"/>
              </a:defRPr>
            </a:lvl1pPr>
          </a:lstStyle>
          <a:p>
            <a:pPr>
              <a:defRPr/>
            </a:pPr>
            <a:fld id="{1953660F-B92E-433E-9249-EF4BB62B833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Shape 79"/>
          <p:cNvSpPr>
            <a:spLocks/>
          </p:cNvSpPr>
          <p:nvPr userDrawn="1"/>
        </p:nvSpPr>
        <p:spPr bwMode="auto">
          <a:xfrm>
            <a:off x="6" y="6322490"/>
            <a:ext cx="3399367" cy="535516"/>
          </a:xfrm>
          <a:custGeom>
            <a:avLst/>
            <a:gdLst>
              <a:gd name="T0" fmla="*/ 0 w 203628"/>
              <a:gd name="T1" fmla="*/ 0 h 19060"/>
              <a:gd name="T2" fmla="*/ 203628 w 203628"/>
              <a:gd name="T3" fmla="*/ 19060 h 19060"/>
            </a:gdLst>
            <a:ahLst/>
            <a:cxnLst>
              <a:cxn ang="0">
                <a:pos x="0" y="19060"/>
              </a:cxn>
              <a:cxn ang="0">
                <a:pos x="203628" y="19060"/>
              </a:cxn>
              <a:cxn ang="0">
                <a:pos x="157305" y="0"/>
              </a:cxn>
            </a:cxnLst>
            <a:rect l="T0" t="T1" r="T2" b="T3"/>
            <a:pathLst>
              <a:path w="203628" h="19060" extrusionOk="0">
                <a:moveTo>
                  <a:pt x="0" y="19060"/>
                </a:moveTo>
                <a:lnTo>
                  <a:pt x="203628" y="19060"/>
                </a:lnTo>
                <a:lnTo>
                  <a:pt x="157305" y="0"/>
                </a:lnTo>
                <a:close/>
              </a:path>
            </a:pathLst>
          </a:custGeom>
          <a:gradFill>
            <a:gsLst>
              <a:gs pos="51000">
                <a:srgbClr val="3B52B5">
                  <a:alpha val="90000"/>
                </a:srgbClr>
              </a:gs>
              <a:gs pos="0">
                <a:srgbClr val="002060"/>
              </a:gs>
              <a:gs pos="96000">
                <a:srgbClr val="156BC4">
                  <a:alpha val="85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6" name="Shape 80"/>
          <p:cNvSpPr>
            <a:spLocks/>
          </p:cNvSpPr>
          <p:nvPr userDrawn="1"/>
        </p:nvSpPr>
        <p:spPr bwMode="auto">
          <a:xfrm flipH="1">
            <a:off x="0" y="6172201"/>
            <a:ext cx="2336800" cy="685800"/>
          </a:xfrm>
          <a:custGeom>
            <a:avLst/>
            <a:gdLst>
              <a:gd name="T0" fmla="*/ 0 w 145484"/>
              <a:gd name="T1" fmla="*/ 0 h 18819"/>
              <a:gd name="T2" fmla="*/ 145484 w 145484"/>
              <a:gd name="T3" fmla="*/ 18819 h 18819"/>
            </a:gdLst>
            <a:ahLst/>
            <a:cxnLst>
              <a:cxn ang="0">
                <a:pos x="145484" y="0"/>
              </a:cxn>
              <a:cxn ang="0">
                <a:pos x="145484" y="18819"/>
              </a:cxn>
              <a:cxn ang="0">
                <a:pos x="0" y="18819"/>
              </a:cxn>
            </a:cxnLst>
            <a:rect l="T0" t="T1" r="T2" b="T3"/>
            <a:pathLst>
              <a:path w="145484" h="18819" extrusionOk="0">
                <a:moveTo>
                  <a:pt x="145484" y="0"/>
                </a:moveTo>
                <a:lnTo>
                  <a:pt x="145484" y="18819"/>
                </a:lnTo>
                <a:lnTo>
                  <a:pt x="0" y="18819"/>
                </a:lnTo>
                <a:close/>
              </a:path>
            </a:pathLst>
          </a:custGeom>
          <a:gradFill>
            <a:gsLst>
              <a:gs pos="55000">
                <a:srgbClr val="58C990">
                  <a:alpha val="85000"/>
                </a:srgbClr>
              </a:gs>
              <a:gs pos="0">
                <a:srgbClr val="1ACECA">
                  <a:alpha val="90000"/>
                </a:srgbClr>
              </a:gs>
              <a:gs pos="100000">
                <a:srgbClr val="9DC350">
                  <a:alpha val="51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10" name="Shape 81"/>
          <p:cNvSpPr>
            <a:spLocks/>
          </p:cNvSpPr>
          <p:nvPr userDrawn="1"/>
        </p:nvSpPr>
        <p:spPr bwMode="auto">
          <a:xfrm flipH="1">
            <a:off x="1" y="5461000"/>
            <a:ext cx="1625600" cy="1397000"/>
          </a:xfrm>
          <a:custGeom>
            <a:avLst/>
            <a:gdLst>
              <a:gd name="T0" fmla="*/ 0 w 65384"/>
              <a:gd name="T1" fmla="*/ 0 h 45599"/>
              <a:gd name="T2" fmla="*/ 65384 w 65384"/>
              <a:gd name="T3" fmla="*/ 45599 h 45599"/>
            </a:gdLst>
            <a:ahLst/>
            <a:cxnLst>
              <a:cxn ang="0">
                <a:pos x="65384" y="27022"/>
              </a:cxn>
              <a:cxn ang="0">
                <a:pos x="65384" y="0"/>
              </a:cxn>
              <a:cxn ang="0">
                <a:pos x="0" y="45599"/>
              </a:cxn>
            </a:cxnLst>
            <a:rect l="T0" t="T1" r="T2" b="T3"/>
            <a:pathLst>
              <a:path w="65384" h="45599" extrusionOk="0">
                <a:moveTo>
                  <a:pt x="65384" y="27022"/>
                </a:moveTo>
                <a:lnTo>
                  <a:pt x="65384" y="0"/>
                </a:lnTo>
                <a:lnTo>
                  <a:pt x="0" y="45599"/>
                </a:lnTo>
                <a:close/>
              </a:path>
            </a:pathLst>
          </a:custGeom>
          <a:gradFill>
            <a:gsLst>
              <a:gs pos="53000">
                <a:srgbClr val="792B9A">
                  <a:alpha val="60000"/>
                </a:srgbClr>
              </a:gs>
              <a:gs pos="0">
                <a:srgbClr val="594CB0">
                  <a:alpha val="50000"/>
                </a:srgbClr>
              </a:gs>
              <a:gs pos="100000">
                <a:srgbClr val="8F208C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15" name="Picture 6" descr="D:\Google Drive\Hochiminh Stock Exchange (HOSE)\HOSE - References &amp; Forms\2 - References &amp; Info\20160404-SGDHCM-Logo\20160329-SGDHCM-Logo (No background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84000" y="6280159"/>
            <a:ext cx="372533" cy="51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4"/>
          <p:cNvSpPr txBox="1">
            <a:spLocks/>
          </p:cNvSpPr>
          <p:nvPr userDrawn="1"/>
        </p:nvSpPr>
        <p:spPr>
          <a:xfrm>
            <a:off x="11049001" y="14816"/>
            <a:ext cx="11176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50" kern="1200">
                <a:solidFill>
                  <a:srgbClr val="002060"/>
                </a:solidFill>
                <a:latin typeface="Lucida Sans" panose="020B0602030504020204" pitchFamily="34" charset="0"/>
                <a:ea typeface="+mn-ea"/>
                <a:cs typeface="Arial" charset="0"/>
                <a:sym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rgbClr val="000000"/>
                </a:solidFill>
                <a:latin typeface="Arial" charset="0"/>
                <a:ea typeface="+mn-ea"/>
                <a:cs typeface="Arial" charset="0"/>
                <a:sym typeface="Arial" charset="0"/>
              </a:defRPr>
            </a:lvl9pPr>
          </a:lstStyle>
          <a:p>
            <a:pPr>
              <a:defRPr/>
            </a:pPr>
            <a:fld id="{422AC272-7F59-410E-B89D-D7322264F3C1}" type="slidenum">
              <a:rPr lang="en-GB" sz="1050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GB" sz="105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 flipH="1">
            <a:off x="8043335" y="-12700"/>
            <a:ext cx="4165600" cy="1816928"/>
            <a:chOff x="0" y="-19050"/>
            <a:chExt cx="3124200" cy="1362696"/>
          </a:xfrm>
        </p:grpSpPr>
        <p:sp>
          <p:nvSpPr>
            <p:cNvPr id="16" name="Shape 80"/>
            <p:cNvSpPr>
              <a:spLocks/>
            </p:cNvSpPr>
            <p:nvPr/>
          </p:nvSpPr>
          <p:spPr bwMode="auto">
            <a:xfrm rot="10800000">
              <a:off x="0" y="-10152"/>
              <a:ext cx="2061253" cy="553920"/>
            </a:xfrm>
            <a:custGeom>
              <a:avLst/>
              <a:gdLst>
                <a:gd name="T0" fmla="*/ 0 w 145484"/>
                <a:gd name="T1" fmla="*/ 0 h 18819"/>
                <a:gd name="T2" fmla="*/ 145484 w 145484"/>
                <a:gd name="T3" fmla="*/ 18819 h 18819"/>
              </a:gdLst>
              <a:ahLst/>
              <a:cxnLst>
                <a:cxn ang="0">
                  <a:pos x="145484" y="0"/>
                </a:cxn>
                <a:cxn ang="0">
                  <a:pos x="145484" y="18819"/>
                </a:cxn>
                <a:cxn ang="0">
                  <a:pos x="0" y="18819"/>
                </a:cxn>
              </a:cxnLst>
              <a:rect l="T0" t="T1" r="T2" b="T3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gradFill>
              <a:gsLst>
                <a:gs pos="51000">
                  <a:srgbClr val="3B52B5">
                    <a:alpha val="90000"/>
                  </a:srgbClr>
                </a:gs>
                <a:gs pos="0">
                  <a:srgbClr val="002060"/>
                </a:gs>
                <a:gs pos="96000">
                  <a:srgbClr val="156BC4">
                    <a:alpha val="85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  <p:sp>
          <p:nvSpPr>
            <p:cNvPr id="18" name="Shape 79"/>
            <p:cNvSpPr>
              <a:spLocks/>
            </p:cNvSpPr>
            <p:nvPr/>
          </p:nvSpPr>
          <p:spPr bwMode="auto">
            <a:xfrm rot="10800000">
              <a:off x="240600" y="-19050"/>
              <a:ext cx="2883600" cy="562818"/>
            </a:xfrm>
            <a:custGeom>
              <a:avLst/>
              <a:gdLst>
                <a:gd name="T0" fmla="*/ 0 w 203628"/>
                <a:gd name="T1" fmla="*/ 0 h 19060"/>
                <a:gd name="T2" fmla="*/ 203628 w 203628"/>
                <a:gd name="T3" fmla="*/ 19060 h 19060"/>
              </a:gdLst>
              <a:ahLst/>
              <a:cxnLst>
                <a:cxn ang="0">
                  <a:pos x="0" y="19060"/>
                </a:cxn>
                <a:cxn ang="0">
                  <a:pos x="203628" y="19060"/>
                </a:cxn>
                <a:cxn ang="0">
                  <a:pos x="157305" y="0"/>
                </a:cxn>
              </a:cxnLst>
              <a:rect l="T0" t="T1" r="T2" b="T3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gradFill>
              <a:gsLst>
                <a:gs pos="53000">
                  <a:srgbClr val="792B9A">
                    <a:alpha val="60000"/>
                  </a:srgbClr>
                </a:gs>
                <a:gs pos="0">
                  <a:srgbClr val="594CB0">
                    <a:alpha val="50000"/>
                  </a:srgbClr>
                </a:gs>
                <a:gs pos="100000">
                  <a:srgbClr val="8F208C">
                    <a:alpha val="5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lvl="0"/>
              <a:r>
                <a:rPr lang="en-GB" sz="2400" dirty="0">
                  <a:latin typeface="Arial" pitchFamily="34" charset="0"/>
                  <a:cs typeface="Arial" pitchFamily="34" charset="0"/>
                  <a:sym typeface="Arial" pitchFamily="34" charset="0"/>
                </a:rPr>
                <a:t>`</a:t>
              </a:r>
            </a:p>
          </p:txBody>
        </p:sp>
        <p:sp>
          <p:nvSpPr>
            <p:cNvPr id="19" name="Shape 81"/>
            <p:cNvSpPr>
              <a:spLocks/>
            </p:cNvSpPr>
            <p:nvPr/>
          </p:nvSpPr>
          <p:spPr bwMode="auto">
            <a:xfrm rot="10800000">
              <a:off x="0" y="0"/>
              <a:ext cx="926487" cy="1343646"/>
            </a:xfrm>
            <a:custGeom>
              <a:avLst/>
              <a:gdLst>
                <a:gd name="T0" fmla="*/ 0 w 65384"/>
                <a:gd name="T1" fmla="*/ 0 h 45599"/>
                <a:gd name="T2" fmla="*/ 65384 w 65384"/>
                <a:gd name="T3" fmla="*/ 45599 h 45599"/>
              </a:gdLst>
              <a:ahLst/>
              <a:cxnLst>
                <a:cxn ang="0">
                  <a:pos x="65384" y="27022"/>
                </a:cxn>
                <a:cxn ang="0">
                  <a:pos x="65384" y="0"/>
                </a:cxn>
                <a:cxn ang="0">
                  <a:pos x="0" y="45599"/>
                </a:cxn>
              </a:cxnLst>
              <a:rect l="T0" t="T1" r="T2" b="T3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gradFill>
              <a:gsLst>
                <a:gs pos="46000">
                  <a:srgbClr val="58C990">
                    <a:alpha val="85000"/>
                  </a:srgbClr>
                </a:gs>
                <a:gs pos="0">
                  <a:srgbClr val="1ACECA">
                    <a:alpha val="90000"/>
                  </a:srgbClr>
                </a:gs>
                <a:gs pos="87000">
                  <a:srgbClr val="9DC350">
                    <a:alpha val="70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lvl="0"/>
              <a:endParaRPr lang="en-GB" sz="2400">
                <a:latin typeface="Arial" pitchFamily="34" charset="0"/>
                <a:cs typeface="Arial" pitchFamily="34" charset="0"/>
                <a:sym typeface="Arial" pitchFamily="34" charset="0"/>
              </a:endParaRPr>
            </a:p>
          </p:txBody>
        </p:sp>
      </p:grpSp>
      <p:sp>
        <p:nvSpPr>
          <p:cNvPr id="13" name="Freeform 12"/>
          <p:cNvSpPr/>
          <p:nvPr userDrawn="1"/>
        </p:nvSpPr>
        <p:spPr>
          <a:xfrm rot="678930">
            <a:off x="105624" y="6573936"/>
            <a:ext cx="112277" cy="183425"/>
          </a:xfrm>
          <a:custGeom>
            <a:avLst/>
            <a:gdLst>
              <a:gd name="connsiteX0" fmla="*/ 71438 w 490140"/>
              <a:gd name="connsiteY0" fmla="*/ 71437 h 733425"/>
              <a:gd name="connsiteX1" fmla="*/ 71438 w 490140"/>
              <a:gd name="connsiteY1" fmla="*/ 147637 h 733425"/>
              <a:gd name="connsiteX2" fmla="*/ 0 w 490140"/>
              <a:gd name="connsiteY2" fmla="*/ 147637 h 733425"/>
              <a:gd name="connsiteX3" fmla="*/ 0 w 490140"/>
              <a:gd name="connsiteY3" fmla="*/ 0 h 733425"/>
              <a:gd name="connsiteX4" fmla="*/ 278606 w 490140"/>
              <a:gd name="connsiteY4" fmla="*/ 0 h 733425"/>
              <a:gd name="connsiteX5" fmla="*/ 278606 w 490140"/>
              <a:gd name="connsiteY5" fmla="*/ 219075 h 733425"/>
              <a:gd name="connsiteX6" fmla="*/ 364331 w 490140"/>
              <a:gd name="connsiteY6" fmla="*/ 219075 h 733425"/>
              <a:gd name="connsiteX7" fmla="*/ 383381 w 490140"/>
              <a:gd name="connsiteY7" fmla="*/ 221456 h 733425"/>
              <a:gd name="connsiteX8" fmla="*/ 400050 w 490140"/>
              <a:gd name="connsiteY8" fmla="*/ 226218 h 733425"/>
              <a:gd name="connsiteX9" fmla="*/ 419100 w 490140"/>
              <a:gd name="connsiteY9" fmla="*/ 238125 h 733425"/>
              <a:gd name="connsiteX10" fmla="*/ 440531 w 490140"/>
              <a:gd name="connsiteY10" fmla="*/ 254793 h 733425"/>
              <a:gd name="connsiteX11" fmla="*/ 457200 w 490140"/>
              <a:gd name="connsiteY11" fmla="*/ 273843 h 733425"/>
              <a:gd name="connsiteX12" fmla="*/ 471488 w 490140"/>
              <a:gd name="connsiteY12" fmla="*/ 295275 h 733425"/>
              <a:gd name="connsiteX13" fmla="*/ 483394 w 490140"/>
              <a:gd name="connsiteY13" fmla="*/ 326231 h 733425"/>
              <a:gd name="connsiteX14" fmla="*/ 485775 w 490140"/>
              <a:gd name="connsiteY14" fmla="*/ 350043 h 733425"/>
              <a:gd name="connsiteX15" fmla="*/ 488156 w 490140"/>
              <a:gd name="connsiteY15" fmla="*/ 585787 h 733425"/>
              <a:gd name="connsiteX16" fmla="*/ 483394 w 490140"/>
              <a:gd name="connsiteY16" fmla="*/ 631031 h 733425"/>
              <a:gd name="connsiteX17" fmla="*/ 476250 w 490140"/>
              <a:gd name="connsiteY17" fmla="*/ 659606 h 733425"/>
              <a:gd name="connsiteX18" fmla="*/ 454819 w 490140"/>
              <a:gd name="connsiteY18" fmla="*/ 692943 h 733425"/>
              <a:gd name="connsiteX19" fmla="*/ 431006 w 490140"/>
              <a:gd name="connsiteY19" fmla="*/ 711993 h 733425"/>
              <a:gd name="connsiteX20" fmla="*/ 404813 w 490140"/>
              <a:gd name="connsiteY20" fmla="*/ 731043 h 733425"/>
              <a:gd name="connsiteX21" fmla="*/ 404813 w 490140"/>
              <a:gd name="connsiteY21" fmla="*/ 731043 h 733425"/>
              <a:gd name="connsiteX22" fmla="*/ 383381 w 490140"/>
              <a:gd name="connsiteY22" fmla="*/ 733425 h 733425"/>
              <a:gd name="connsiteX23" fmla="*/ 207169 w 490140"/>
              <a:gd name="connsiteY23" fmla="*/ 733425 h 733425"/>
              <a:gd name="connsiteX24" fmla="*/ 207169 w 490140"/>
              <a:gd name="connsiteY24" fmla="*/ 585787 h 733425"/>
              <a:gd name="connsiteX25" fmla="*/ 278606 w 490140"/>
              <a:gd name="connsiteY25" fmla="*/ 585787 h 733425"/>
              <a:gd name="connsiteX26" fmla="*/ 278606 w 490140"/>
              <a:gd name="connsiteY26" fmla="*/ 657225 h 733425"/>
              <a:gd name="connsiteX27" fmla="*/ 364331 w 490140"/>
              <a:gd name="connsiteY27" fmla="*/ 657225 h 733425"/>
              <a:gd name="connsiteX28" fmla="*/ 388144 w 490140"/>
              <a:gd name="connsiteY28" fmla="*/ 645318 h 733425"/>
              <a:gd name="connsiteX29" fmla="*/ 402431 w 490140"/>
              <a:gd name="connsiteY29" fmla="*/ 628650 h 733425"/>
              <a:gd name="connsiteX30" fmla="*/ 411956 w 490140"/>
              <a:gd name="connsiteY30" fmla="*/ 611981 h 733425"/>
              <a:gd name="connsiteX31" fmla="*/ 411956 w 490140"/>
              <a:gd name="connsiteY31" fmla="*/ 364331 h 733425"/>
              <a:gd name="connsiteX32" fmla="*/ 407194 w 490140"/>
              <a:gd name="connsiteY32" fmla="*/ 335756 h 733425"/>
              <a:gd name="connsiteX33" fmla="*/ 395288 w 490140"/>
              <a:gd name="connsiteY33" fmla="*/ 311943 h 733425"/>
              <a:gd name="connsiteX34" fmla="*/ 381000 w 490140"/>
              <a:gd name="connsiteY34" fmla="*/ 302418 h 733425"/>
              <a:gd name="connsiteX35" fmla="*/ 354806 w 490140"/>
              <a:gd name="connsiteY35" fmla="*/ 295275 h 733425"/>
              <a:gd name="connsiteX36" fmla="*/ 278606 w 490140"/>
              <a:gd name="connsiteY36" fmla="*/ 295275 h 733425"/>
              <a:gd name="connsiteX37" fmla="*/ 278606 w 490140"/>
              <a:gd name="connsiteY37" fmla="*/ 514350 h 733425"/>
              <a:gd name="connsiteX38" fmla="*/ 171450 w 490140"/>
              <a:gd name="connsiteY38" fmla="*/ 514350 h 733425"/>
              <a:gd name="connsiteX39" fmla="*/ 126206 w 490140"/>
              <a:gd name="connsiteY39" fmla="*/ 500062 h 733425"/>
              <a:gd name="connsiteX40" fmla="*/ 80963 w 490140"/>
              <a:gd name="connsiteY40" fmla="*/ 471487 h 733425"/>
              <a:gd name="connsiteX41" fmla="*/ 47625 w 490140"/>
              <a:gd name="connsiteY41" fmla="*/ 435768 h 733425"/>
              <a:gd name="connsiteX42" fmla="*/ 21431 w 490140"/>
              <a:gd name="connsiteY42" fmla="*/ 400050 h 733425"/>
              <a:gd name="connsiteX43" fmla="*/ 7144 w 490140"/>
              <a:gd name="connsiteY43" fmla="*/ 361950 h 733425"/>
              <a:gd name="connsiteX44" fmla="*/ 0 w 490140"/>
              <a:gd name="connsiteY44" fmla="*/ 316706 h 733425"/>
              <a:gd name="connsiteX45" fmla="*/ 0 w 490140"/>
              <a:gd name="connsiteY45" fmla="*/ 219075 h 733425"/>
              <a:gd name="connsiteX46" fmla="*/ 140494 w 490140"/>
              <a:gd name="connsiteY46" fmla="*/ 219075 h 733425"/>
              <a:gd name="connsiteX47" fmla="*/ 140494 w 490140"/>
              <a:gd name="connsiteY47" fmla="*/ 292893 h 733425"/>
              <a:gd name="connsiteX48" fmla="*/ 73819 w 490140"/>
              <a:gd name="connsiteY48" fmla="*/ 292893 h 733425"/>
              <a:gd name="connsiteX49" fmla="*/ 80963 w 490140"/>
              <a:gd name="connsiteY49" fmla="*/ 340518 h 733425"/>
              <a:gd name="connsiteX50" fmla="*/ 95250 w 490140"/>
              <a:gd name="connsiteY50" fmla="*/ 376237 h 733425"/>
              <a:gd name="connsiteX51" fmla="*/ 128588 w 490140"/>
              <a:gd name="connsiteY51" fmla="*/ 407193 h 733425"/>
              <a:gd name="connsiteX52" fmla="*/ 169069 w 490140"/>
              <a:gd name="connsiteY52" fmla="*/ 428625 h 733425"/>
              <a:gd name="connsiteX53" fmla="*/ 207169 w 490140"/>
              <a:gd name="connsiteY53" fmla="*/ 435768 h 733425"/>
              <a:gd name="connsiteX54" fmla="*/ 207169 w 490140"/>
              <a:gd name="connsiteY54" fmla="*/ 76200 h 733425"/>
              <a:gd name="connsiteX55" fmla="*/ 71438 w 490140"/>
              <a:gd name="connsiteY55" fmla="*/ 71437 h 733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490140" h="733425">
                <a:moveTo>
                  <a:pt x="71438" y="71437"/>
                </a:moveTo>
                <a:lnTo>
                  <a:pt x="71438" y="147637"/>
                </a:lnTo>
                <a:lnTo>
                  <a:pt x="0" y="147637"/>
                </a:lnTo>
                <a:lnTo>
                  <a:pt x="0" y="0"/>
                </a:lnTo>
                <a:lnTo>
                  <a:pt x="278606" y="0"/>
                </a:lnTo>
                <a:lnTo>
                  <a:pt x="278606" y="219075"/>
                </a:lnTo>
                <a:lnTo>
                  <a:pt x="364331" y="219075"/>
                </a:lnTo>
                <a:lnTo>
                  <a:pt x="383381" y="221456"/>
                </a:lnTo>
                <a:lnTo>
                  <a:pt x="400050" y="226218"/>
                </a:lnTo>
                <a:lnTo>
                  <a:pt x="419100" y="238125"/>
                </a:lnTo>
                <a:lnTo>
                  <a:pt x="440531" y="254793"/>
                </a:lnTo>
                <a:lnTo>
                  <a:pt x="457200" y="273843"/>
                </a:lnTo>
                <a:lnTo>
                  <a:pt x="471488" y="295275"/>
                </a:lnTo>
                <a:lnTo>
                  <a:pt x="483394" y="326231"/>
                </a:lnTo>
                <a:lnTo>
                  <a:pt x="485775" y="350043"/>
                </a:lnTo>
                <a:cubicBezTo>
                  <a:pt x="486569" y="428624"/>
                  <a:pt x="490140" y="534590"/>
                  <a:pt x="488156" y="585787"/>
                </a:cubicBezTo>
                <a:lnTo>
                  <a:pt x="483394" y="631031"/>
                </a:lnTo>
                <a:lnTo>
                  <a:pt x="476250" y="659606"/>
                </a:lnTo>
                <a:lnTo>
                  <a:pt x="454819" y="692943"/>
                </a:lnTo>
                <a:lnTo>
                  <a:pt x="431006" y="711993"/>
                </a:lnTo>
                <a:lnTo>
                  <a:pt x="404813" y="731043"/>
                </a:lnTo>
                <a:lnTo>
                  <a:pt x="404813" y="731043"/>
                </a:lnTo>
                <a:lnTo>
                  <a:pt x="383381" y="733425"/>
                </a:lnTo>
                <a:lnTo>
                  <a:pt x="207169" y="733425"/>
                </a:lnTo>
                <a:lnTo>
                  <a:pt x="207169" y="585787"/>
                </a:lnTo>
                <a:lnTo>
                  <a:pt x="278606" y="585787"/>
                </a:lnTo>
                <a:lnTo>
                  <a:pt x="278606" y="657225"/>
                </a:lnTo>
                <a:lnTo>
                  <a:pt x="364331" y="657225"/>
                </a:lnTo>
                <a:lnTo>
                  <a:pt x="388144" y="645318"/>
                </a:lnTo>
                <a:lnTo>
                  <a:pt x="402431" y="628650"/>
                </a:lnTo>
                <a:lnTo>
                  <a:pt x="411956" y="611981"/>
                </a:lnTo>
                <a:lnTo>
                  <a:pt x="411956" y="364331"/>
                </a:lnTo>
                <a:lnTo>
                  <a:pt x="407194" y="335756"/>
                </a:lnTo>
                <a:lnTo>
                  <a:pt x="395288" y="311943"/>
                </a:lnTo>
                <a:lnTo>
                  <a:pt x="381000" y="302418"/>
                </a:lnTo>
                <a:lnTo>
                  <a:pt x="354806" y="295275"/>
                </a:lnTo>
                <a:lnTo>
                  <a:pt x="278606" y="295275"/>
                </a:lnTo>
                <a:lnTo>
                  <a:pt x="278606" y="514350"/>
                </a:lnTo>
                <a:lnTo>
                  <a:pt x="171450" y="514350"/>
                </a:lnTo>
                <a:lnTo>
                  <a:pt x="126206" y="500062"/>
                </a:lnTo>
                <a:lnTo>
                  <a:pt x="80963" y="471487"/>
                </a:lnTo>
                <a:lnTo>
                  <a:pt x="47625" y="435768"/>
                </a:lnTo>
                <a:lnTo>
                  <a:pt x="21431" y="400050"/>
                </a:lnTo>
                <a:lnTo>
                  <a:pt x="7144" y="361950"/>
                </a:lnTo>
                <a:lnTo>
                  <a:pt x="0" y="316706"/>
                </a:lnTo>
                <a:lnTo>
                  <a:pt x="0" y="219075"/>
                </a:lnTo>
                <a:lnTo>
                  <a:pt x="140494" y="219075"/>
                </a:lnTo>
                <a:lnTo>
                  <a:pt x="140494" y="292893"/>
                </a:lnTo>
                <a:lnTo>
                  <a:pt x="73819" y="292893"/>
                </a:lnTo>
                <a:lnTo>
                  <a:pt x="80963" y="340518"/>
                </a:lnTo>
                <a:lnTo>
                  <a:pt x="95250" y="376237"/>
                </a:lnTo>
                <a:lnTo>
                  <a:pt x="128588" y="407193"/>
                </a:lnTo>
                <a:lnTo>
                  <a:pt x="169069" y="428625"/>
                </a:lnTo>
                <a:lnTo>
                  <a:pt x="207169" y="435768"/>
                </a:lnTo>
                <a:lnTo>
                  <a:pt x="207169" y="76200"/>
                </a:lnTo>
                <a:lnTo>
                  <a:pt x="71438" y="71437"/>
                </a:lnTo>
                <a:close/>
              </a:path>
            </a:pathLst>
          </a:custGeom>
          <a:solidFill>
            <a:srgbClr val="F2F2F2">
              <a:alpha val="20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192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bg>
      <p:bgPr>
        <a:gradFill>
          <a:gsLst>
            <a:gs pos="43000">
              <a:srgbClr val="002060"/>
            </a:gs>
            <a:gs pos="94000">
              <a:srgbClr val="0E8FCC">
                <a:alpha val="92000"/>
              </a:srgbClr>
            </a:gs>
          </a:gsLst>
          <a:lin ang="5400000" scaled="1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Google Drive\Hochiminh Stock Exchange (HOSE)\HOSE - References &amp; Forms\2 - References &amp; Info\20160404-SGDHCM-Logo\20160329-SGDHCM-Logo (No background).pn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358035" y="5837771"/>
            <a:ext cx="59266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hape 9"/>
          <p:cNvSpPr>
            <a:spLocks/>
          </p:cNvSpPr>
          <p:nvPr/>
        </p:nvSpPr>
        <p:spPr bwMode="auto">
          <a:xfrm flipH="1">
            <a:off x="8469" y="402169"/>
            <a:ext cx="12200468" cy="5996517"/>
          </a:xfrm>
          <a:custGeom>
            <a:avLst/>
            <a:gdLst>
              <a:gd name="T0" fmla="*/ 0 w 366002"/>
              <a:gd name="T1" fmla="*/ 0 h 149344"/>
              <a:gd name="T2" fmla="*/ 366002 w 366002"/>
              <a:gd name="T3" fmla="*/ 149344 h 149344"/>
            </a:gdLst>
            <a:ahLst/>
            <a:cxnLst>
              <a:cxn ang="0">
                <a:pos x="0" y="55491"/>
              </a:cxn>
              <a:cxn ang="0">
                <a:pos x="0" y="107122"/>
              </a:cxn>
              <a:cxn ang="0">
                <a:pos x="96507" y="149344"/>
              </a:cxn>
              <a:cxn ang="0">
                <a:pos x="366002" y="116290"/>
              </a:cxn>
              <a:cxn ang="0">
                <a:pos x="366002" y="40050"/>
              </a:cxn>
              <a:cxn ang="0">
                <a:pos x="274079" y="0"/>
              </a:cxn>
            </a:cxnLst>
            <a:rect l="T0" t="T1" r="T2" b="T3"/>
            <a:pathLst>
              <a:path w="366002" h="149344" extrusionOk="0">
                <a:moveTo>
                  <a:pt x="0" y="55491"/>
                </a:moveTo>
                <a:lnTo>
                  <a:pt x="0" y="107122"/>
                </a:lnTo>
                <a:lnTo>
                  <a:pt x="96507" y="149344"/>
                </a:lnTo>
                <a:lnTo>
                  <a:pt x="366002" y="116290"/>
                </a:lnTo>
                <a:lnTo>
                  <a:pt x="366002" y="40050"/>
                </a:lnTo>
                <a:lnTo>
                  <a:pt x="274079" y="0"/>
                </a:lnTo>
                <a:close/>
              </a:path>
            </a:pathLst>
          </a:custGeom>
          <a:gradFill>
            <a:gsLst>
              <a:gs pos="53000">
                <a:srgbClr val="792B9A">
                  <a:alpha val="61000"/>
                </a:srgbClr>
              </a:gs>
              <a:gs pos="0">
                <a:srgbClr val="594CB0">
                  <a:alpha val="50000"/>
                </a:srgbClr>
              </a:gs>
              <a:gs pos="100000">
                <a:srgbClr val="8F208C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4" name="Shape 10"/>
          <p:cNvSpPr>
            <a:spLocks/>
          </p:cNvSpPr>
          <p:nvPr/>
        </p:nvSpPr>
        <p:spPr bwMode="auto">
          <a:xfrm>
            <a:off x="-8465" y="1013888"/>
            <a:ext cx="12192000" cy="5024967"/>
          </a:xfrm>
          <a:custGeom>
            <a:avLst/>
            <a:gdLst>
              <a:gd name="T0" fmla="*/ 0 w 365766"/>
              <a:gd name="T1" fmla="*/ 0 h 150792"/>
              <a:gd name="T2" fmla="*/ 365766 w 365766"/>
              <a:gd name="T3" fmla="*/ 150792 h 150792"/>
            </a:gdLst>
            <a:ahLst/>
            <a:cxnLst>
              <a:cxn ang="0">
                <a:pos x="365766" y="12416"/>
              </a:cxn>
              <a:cxn ang="0">
                <a:pos x="289997" y="0"/>
              </a:cxn>
              <a:cxn ang="0">
                <a:pos x="0" y="55421"/>
              </a:cxn>
              <a:cxn ang="0">
                <a:pos x="0" y="127486"/>
              </a:cxn>
              <a:cxn ang="0">
                <a:pos x="70927" y="150792"/>
              </a:cxn>
              <a:cxn ang="0">
                <a:pos x="365766" y="122256"/>
              </a:cxn>
            </a:cxnLst>
            <a:rect l="T0" t="T1" r="T2" b="T3"/>
            <a:pathLst>
              <a:path w="365766" h="150792" extrusionOk="0">
                <a:moveTo>
                  <a:pt x="365766" y="12416"/>
                </a:moveTo>
                <a:lnTo>
                  <a:pt x="289997" y="0"/>
                </a:lnTo>
                <a:lnTo>
                  <a:pt x="0" y="55421"/>
                </a:lnTo>
                <a:lnTo>
                  <a:pt x="0" y="127486"/>
                </a:lnTo>
                <a:lnTo>
                  <a:pt x="70927" y="150792"/>
                </a:lnTo>
                <a:lnTo>
                  <a:pt x="365766" y="122256"/>
                </a:lnTo>
                <a:close/>
              </a:path>
            </a:pathLst>
          </a:custGeom>
          <a:gradFill>
            <a:gsLst>
              <a:gs pos="68000">
                <a:srgbClr val="58C990">
                  <a:alpha val="65000"/>
                </a:srgbClr>
              </a:gs>
              <a:gs pos="27000">
                <a:srgbClr val="1ACECA">
                  <a:alpha val="70000"/>
                </a:srgbClr>
              </a:gs>
              <a:gs pos="100000">
                <a:srgbClr val="9DC350">
                  <a:alpha val="61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lvl="0"/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5" name="Shape 11"/>
          <p:cNvSpPr>
            <a:spLocks/>
          </p:cNvSpPr>
          <p:nvPr/>
        </p:nvSpPr>
        <p:spPr bwMode="auto">
          <a:xfrm>
            <a:off x="2" y="1801286"/>
            <a:ext cx="12208933" cy="3852333"/>
          </a:xfrm>
          <a:custGeom>
            <a:avLst/>
            <a:gdLst>
              <a:gd name="T0" fmla="*/ 0 w 366243"/>
              <a:gd name="T1" fmla="*/ 0 h 106157"/>
              <a:gd name="T2" fmla="*/ 366243 w 366243"/>
              <a:gd name="T3" fmla="*/ 106157 h 106157"/>
            </a:gdLst>
            <a:ahLst/>
            <a:cxnLst>
              <a:cxn ang="0">
                <a:pos x="241" y="0"/>
              </a:cxn>
              <a:cxn ang="0">
                <a:pos x="0" y="77929"/>
              </a:cxn>
              <a:cxn ang="0">
                <a:pos x="366243" y="106157"/>
              </a:cxn>
              <a:cxn ang="0">
                <a:pos x="366243" y="4102"/>
              </a:cxn>
            </a:cxnLst>
            <a:rect l="T0" t="T1" r="T2" b="T3"/>
            <a:pathLst>
              <a:path w="366243" h="106157" extrusionOk="0">
                <a:moveTo>
                  <a:pt x="241" y="0"/>
                </a:moveTo>
                <a:lnTo>
                  <a:pt x="0" y="77929"/>
                </a:lnTo>
                <a:lnTo>
                  <a:pt x="366243" y="106157"/>
                </a:lnTo>
                <a:lnTo>
                  <a:pt x="366243" y="4102"/>
                </a:lnTo>
                <a:close/>
              </a:path>
            </a:pathLst>
          </a:custGeom>
          <a:gradFill>
            <a:gsLst>
              <a:gs pos="100000">
                <a:schemeClr val="bg1">
                  <a:alpha val="28000"/>
                </a:schemeClr>
              </a:gs>
              <a:gs pos="0">
                <a:srgbClr val="0CB4D4">
                  <a:alpha val="40000"/>
                </a:srgbClr>
              </a:gs>
              <a:gs pos="0">
                <a:srgbClr val="1ACECA">
                  <a:alpha val="29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GB" sz="2400"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44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DDC55-E6A7-4ACD-B971-EA830C7EAF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19225"/>
            <a:ext cx="53848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19225"/>
            <a:ext cx="5384800" cy="4879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600CD-B0BA-4042-ADCF-C1B849C2B7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D85C77-A628-46B2-AC1E-99351506B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5D141-2B93-4DBC-B19A-D459A3B4C5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A8294-91E4-4E0A-A155-CE73549C4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2D190-5038-49BE-9515-AD3A8B8F6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61126"/>
            <a:ext cx="2844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3200" y="6477001"/>
            <a:ext cx="3860800" cy="3206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C0D50-BA9E-4E56-8A74-1964065762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1"/>
          <p:cNvSpPr>
            <a:spLocks noChangeArrowheads="1"/>
          </p:cNvSpPr>
          <p:nvPr/>
        </p:nvSpPr>
        <p:spPr bwMode="gray">
          <a:xfrm>
            <a:off x="0" y="0"/>
            <a:ext cx="12192000" cy="822960"/>
          </a:xfrm>
          <a:prstGeom prst="rect">
            <a:avLst/>
          </a:prstGeom>
          <a:solidFill>
            <a:srgbClr val="372957"/>
          </a:solidFill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6477000"/>
            <a:ext cx="12192000" cy="381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419225"/>
            <a:ext cx="11176000" cy="487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80000" y="6537325"/>
            <a:ext cx="2032000" cy="320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+mj-lt"/>
              </a:defRPr>
            </a:lvl1pPr>
          </a:lstStyle>
          <a:p>
            <a:fld id="{D551E7D5-98CF-45AB-8A82-E5C0A52BB4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711201" y="122238"/>
            <a:ext cx="10972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14" name="Picture 13" descr="HOSE Logo w Name (WHITE PNG)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1600" y="152400"/>
            <a:ext cx="568519" cy="594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8"/>
            <a:ext cx="12192000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2" y="800553"/>
            <a:ext cx="1063300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vi-VN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600200"/>
            <a:ext cx="975360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1" y="6448425"/>
            <a:ext cx="829056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50400" y="6448425"/>
            <a:ext cx="14224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6448425"/>
            <a:ext cx="81280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930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84" rtl="0" eaLnBrk="1" latinLnBrk="0" hangingPunct="1">
        <a:spcBef>
          <a:spcPct val="0"/>
        </a:spcBef>
        <a:buNone/>
        <a:defRPr sz="27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21" indent="-228621" algn="l" defTabSz="914484" rtl="0" eaLnBrk="1" latinLnBrk="0" hangingPunct="1">
        <a:lnSpc>
          <a:spcPct val="90000"/>
        </a:lnSpc>
        <a:spcBef>
          <a:spcPts val="135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66980" indent="-228621" algn="l" defTabSz="914484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5339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698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82057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416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58775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97134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35493" indent="-228621" algn="l" defTabSz="914484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2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4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26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67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10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51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693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35" algn="l" defTabSz="91448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5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hsx.vn/Modules/Listed/Web/blackschole?fid=2fa914efcf8d45a8a836985f4bcc819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AEF092DF-ECAE-49E6-9443-65AE6E3107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28"/>
            <a:ext cx="12192000" cy="6885228"/>
          </a:xfr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7C04EF-EBB7-45A4-8FE2-1D73EF07EAA4}"/>
              </a:ext>
            </a:extLst>
          </p:cNvPr>
          <p:cNvSpPr/>
          <p:nvPr/>
        </p:nvSpPr>
        <p:spPr>
          <a:xfrm>
            <a:off x="0" y="1937772"/>
            <a:ext cx="12192000" cy="13388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1E4C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 QUYỀN CÓ BẢO ĐẢM</a:t>
            </a:r>
          </a:p>
          <a:p>
            <a:pPr algn="ctr"/>
            <a:r>
              <a:rPr lang="en-US" sz="4500" b="1" dirty="0">
                <a:ln w="0"/>
                <a:solidFill>
                  <a:srgbClr val="1E4C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500" b="1" dirty="0">
                <a:ln w="0"/>
                <a:solidFill>
                  <a:srgbClr val="1E4C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500" b="1" dirty="0">
                <a:ln w="0"/>
                <a:solidFill>
                  <a:srgbClr val="1E4C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HỘI MỚI CHO NHÀ ĐẦU T</a:t>
            </a:r>
            <a:r>
              <a:rPr lang="vi-VN" sz="4500" b="1" dirty="0">
                <a:ln w="0"/>
                <a:solidFill>
                  <a:srgbClr val="1E4C9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endParaRPr lang="en-US" sz="4500" b="1" dirty="0">
              <a:ln w="0"/>
              <a:solidFill>
                <a:srgbClr val="1E4C9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60429ED-44AF-44B3-A61E-BB8DE2DC1CB3}"/>
              </a:ext>
            </a:extLst>
          </p:cNvPr>
          <p:cNvSpPr/>
          <p:nvPr/>
        </p:nvSpPr>
        <p:spPr>
          <a:xfrm>
            <a:off x="0" y="4572000"/>
            <a:ext cx="12192000" cy="40011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Tp. Hồ </a:t>
            </a:r>
            <a:r>
              <a:rPr lang="en-US" sz="2000" b="1" dirty="0" err="1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Minh, </a:t>
            </a:r>
            <a:r>
              <a:rPr lang="en-US" sz="2000" b="1" dirty="0" err="1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2000" b="1" dirty="0" err="1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0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b="1" dirty="0" err="1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000" b="1" dirty="0">
                <a:ln w="3175">
                  <a:noFill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FE4C5C-EC67-40C5-9A19-DBD9E68A4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075" y="349149"/>
            <a:ext cx="1085850" cy="123392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C8E147-10CF-4F84-A287-EA3ED62D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537324"/>
            <a:ext cx="2032000" cy="320676"/>
          </a:xfrm>
        </p:spPr>
        <p:txBody>
          <a:bodyPr/>
          <a:lstStyle/>
          <a:p>
            <a:fld id="{A1FC0E1B-B796-4654-B5AE-633654ADE6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658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>
            <a:spLocks noGrp="1"/>
          </p:cNvSpPr>
          <p:nvPr>
            <p:ph type="title"/>
          </p:nvPr>
        </p:nvSpPr>
        <p:spPr>
          <a:xfrm>
            <a:off x="1160290" y="881057"/>
            <a:ext cx="9753600" cy="416938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2.2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ro</a:t>
            </a:r>
            <a:endParaRPr lang="en-US" sz="3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A39373B-0749-47A0-86EE-6F4E8EF9F7C1}"/>
              </a:ext>
            </a:extLst>
          </p:cNvPr>
          <p:cNvGrpSpPr/>
          <p:nvPr/>
        </p:nvGrpSpPr>
        <p:grpSpPr>
          <a:xfrm>
            <a:off x="990600" y="1533644"/>
            <a:ext cx="6629400" cy="4914781"/>
            <a:chOff x="2297492" y="1533644"/>
            <a:chExt cx="6920345" cy="5095757"/>
          </a:xfrm>
        </p:grpSpPr>
        <p:grpSp>
          <p:nvGrpSpPr>
            <p:cNvPr id="124" name="Group 18"/>
            <p:cNvGrpSpPr>
              <a:grpSpLocks noChangeAspect="1"/>
            </p:cNvGrpSpPr>
            <p:nvPr/>
          </p:nvGrpSpPr>
          <p:grpSpPr bwMode="auto">
            <a:xfrm>
              <a:off x="2509105" y="5869395"/>
              <a:ext cx="515630" cy="539052"/>
              <a:chOff x="2572" y="1658"/>
              <a:chExt cx="510" cy="616"/>
            </a:xfrm>
            <a:solidFill>
              <a:schemeClr val="tx2"/>
            </a:solidFill>
          </p:grpSpPr>
          <p:sp>
            <p:nvSpPr>
              <p:cNvPr id="125" name="Freeform 19"/>
              <p:cNvSpPr>
                <a:spLocks noEditPoints="1"/>
              </p:cNvSpPr>
              <p:nvPr/>
            </p:nvSpPr>
            <p:spPr bwMode="auto">
              <a:xfrm>
                <a:off x="2572" y="1658"/>
                <a:ext cx="510" cy="616"/>
              </a:xfrm>
              <a:custGeom>
                <a:avLst/>
                <a:gdLst>
                  <a:gd name="T0" fmla="*/ 294 w 294"/>
                  <a:gd name="T1" fmla="*/ 56 h 356"/>
                  <a:gd name="T2" fmla="*/ 147 w 294"/>
                  <a:gd name="T3" fmla="*/ 0 h 356"/>
                  <a:gd name="T4" fmla="*/ 147 w 294"/>
                  <a:gd name="T5" fmla="*/ 0 h 356"/>
                  <a:gd name="T6" fmla="*/ 0 w 294"/>
                  <a:gd name="T7" fmla="*/ 56 h 356"/>
                  <a:gd name="T8" fmla="*/ 0 w 294"/>
                  <a:gd name="T9" fmla="*/ 158 h 356"/>
                  <a:gd name="T10" fmla="*/ 147 w 294"/>
                  <a:gd name="T11" fmla="*/ 356 h 356"/>
                  <a:gd name="T12" fmla="*/ 147 w 294"/>
                  <a:gd name="T13" fmla="*/ 356 h 356"/>
                  <a:gd name="T14" fmla="*/ 294 w 294"/>
                  <a:gd name="T15" fmla="*/ 158 h 356"/>
                  <a:gd name="T16" fmla="*/ 294 w 294"/>
                  <a:gd name="T17" fmla="*/ 56 h 356"/>
                  <a:gd name="T18" fmla="*/ 147 w 294"/>
                  <a:gd name="T19" fmla="*/ 178 h 356"/>
                  <a:gd name="T20" fmla="*/ 147 w 294"/>
                  <a:gd name="T21" fmla="*/ 326 h 356"/>
                  <a:gd name="T22" fmla="*/ 147 w 294"/>
                  <a:gd name="T23" fmla="*/ 326 h 356"/>
                  <a:gd name="T24" fmla="*/ 25 w 294"/>
                  <a:gd name="T25" fmla="*/ 178 h 356"/>
                  <a:gd name="T26" fmla="*/ 40 w 294"/>
                  <a:gd name="T27" fmla="*/ 178 h 356"/>
                  <a:gd name="T28" fmla="*/ 147 w 294"/>
                  <a:gd name="T29" fmla="*/ 178 h 356"/>
                  <a:gd name="T30" fmla="*/ 147 w 294"/>
                  <a:gd name="T31" fmla="*/ 42 h 356"/>
                  <a:gd name="T32" fmla="*/ 147 w 294"/>
                  <a:gd name="T33" fmla="*/ 30 h 356"/>
                  <a:gd name="T34" fmla="*/ 147 w 294"/>
                  <a:gd name="T35" fmla="*/ 30 h 356"/>
                  <a:gd name="T36" fmla="*/ 147 w 294"/>
                  <a:gd name="T37" fmla="*/ 30 h 356"/>
                  <a:gd name="T38" fmla="*/ 147 w 294"/>
                  <a:gd name="T39" fmla="*/ 30 h 356"/>
                  <a:gd name="T40" fmla="*/ 269 w 294"/>
                  <a:gd name="T41" fmla="*/ 76 h 356"/>
                  <a:gd name="T42" fmla="*/ 269 w 294"/>
                  <a:gd name="T43" fmla="*/ 161 h 356"/>
                  <a:gd name="T44" fmla="*/ 269 w 294"/>
                  <a:gd name="T45" fmla="*/ 178 h 356"/>
                  <a:gd name="T46" fmla="*/ 256 w 294"/>
                  <a:gd name="T47" fmla="*/ 178 h 356"/>
                  <a:gd name="T48" fmla="*/ 147 w 294"/>
                  <a:gd name="T49" fmla="*/ 178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4" h="356">
                    <a:moveTo>
                      <a:pt x="294" y="56"/>
                    </a:moveTo>
                    <a:cubicBezTo>
                      <a:pt x="294" y="56"/>
                      <a:pt x="151" y="1"/>
                      <a:pt x="147" y="0"/>
                    </a:cubicBezTo>
                    <a:cubicBezTo>
                      <a:pt x="147" y="0"/>
                      <a:pt x="147" y="0"/>
                      <a:pt x="147" y="0"/>
                    </a:cubicBezTo>
                    <a:cubicBezTo>
                      <a:pt x="144" y="1"/>
                      <a:pt x="0" y="56"/>
                      <a:pt x="0" y="56"/>
                    </a:cubicBezTo>
                    <a:cubicBezTo>
                      <a:pt x="0" y="56"/>
                      <a:pt x="0" y="123"/>
                      <a:pt x="0" y="158"/>
                    </a:cubicBezTo>
                    <a:cubicBezTo>
                      <a:pt x="0" y="229"/>
                      <a:pt x="21" y="321"/>
                      <a:pt x="147" y="356"/>
                    </a:cubicBezTo>
                    <a:cubicBezTo>
                      <a:pt x="147" y="356"/>
                      <a:pt x="147" y="356"/>
                      <a:pt x="147" y="356"/>
                    </a:cubicBezTo>
                    <a:cubicBezTo>
                      <a:pt x="273" y="321"/>
                      <a:pt x="294" y="227"/>
                      <a:pt x="294" y="158"/>
                    </a:cubicBezTo>
                    <a:cubicBezTo>
                      <a:pt x="294" y="123"/>
                      <a:pt x="294" y="56"/>
                      <a:pt x="294" y="56"/>
                    </a:cubicBezTo>
                    <a:close/>
                    <a:moveTo>
                      <a:pt x="147" y="178"/>
                    </a:moveTo>
                    <a:cubicBezTo>
                      <a:pt x="147" y="326"/>
                      <a:pt x="147" y="326"/>
                      <a:pt x="147" y="326"/>
                    </a:cubicBezTo>
                    <a:cubicBezTo>
                      <a:pt x="147" y="326"/>
                      <a:pt x="147" y="326"/>
                      <a:pt x="147" y="326"/>
                    </a:cubicBezTo>
                    <a:cubicBezTo>
                      <a:pt x="52" y="300"/>
                      <a:pt x="29" y="234"/>
                      <a:pt x="25" y="178"/>
                    </a:cubicBezTo>
                    <a:cubicBezTo>
                      <a:pt x="40" y="178"/>
                      <a:pt x="40" y="178"/>
                      <a:pt x="40" y="178"/>
                    </a:cubicBezTo>
                    <a:cubicBezTo>
                      <a:pt x="147" y="178"/>
                      <a:pt x="147" y="178"/>
                      <a:pt x="147" y="178"/>
                    </a:cubicBezTo>
                    <a:cubicBezTo>
                      <a:pt x="147" y="42"/>
                      <a:pt x="147" y="42"/>
                      <a:pt x="147" y="42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47" y="30"/>
                      <a:pt x="147" y="30"/>
                      <a:pt x="147" y="30"/>
                    </a:cubicBezTo>
                    <a:cubicBezTo>
                      <a:pt x="150" y="31"/>
                      <a:pt x="269" y="76"/>
                      <a:pt x="269" y="76"/>
                    </a:cubicBezTo>
                    <a:cubicBezTo>
                      <a:pt x="269" y="76"/>
                      <a:pt x="269" y="132"/>
                      <a:pt x="269" y="161"/>
                    </a:cubicBezTo>
                    <a:cubicBezTo>
                      <a:pt x="269" y="167"/>
                      <a:pt x="269" y="172"/>
                      <a:pt x="269" y="178"/>
                    </a:cubicBezTo>
                    <a:cubicBezTo>
                      <a:pt x="256" y="178"/>
                      <a:pt x="256" y="178"/>
                      <a:pt x="256" y="178"/>
                    </a:cubicBezTo>
                    <a:cubicBezTo>
                      <a:pt x="147" y="178"/>
                      <a:pt x="147" y="178"/>
                      <a:pt x="147" y="178"/>
                    </a:cubicBezTo>
                    <a:close/>
                  </a:path>
                </a:pathLst>
              </a:custGeom>
              <a:grpFill/>
              <a:ln w="19050">
                <a:noFill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6" name="Rectangle 20"/>
              <p:cNvSpPr>
                <a:spLocks noChangeArrowheads="1"/>
              </p:cNvSpPr>
              <p:nvPr/>
            </p:nvSpPr>
            <p:spPr bwMode="auto">
              <a:xfrm>
                <a:off x="2827" y="1658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7" name="Rectangle 21"/>
              <p:cNvSpPr>
                <a:spLocks noChangeArrowheads="1"/>
              </p:cNvSpPr>
              <p:nvPr/>
            </p:nvSpPr>
            <p:spPr bwMode="auto">
              <a:xfrm>
                <a:off x="2827" y="1658"/>
                <a:ext cx="1" cy="1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B3D71BA-A6EB-46B4-B328-96C0EFAB591F}"/>
                </a:ext>
              </a:extLst>
            </p:cNvPr>
            <p:cNvGrpSpPr/>
            <p:nvPr/>
          </p:nvGrpSpPr>
          <p:grpSpPr>
            <a:xfrm>
              <a:off x="2297492" y="1533644"/>
              <a:ext cx="6920345" cy="5095757"/>
              <a:chOff x="2050009" y="1124676"/>
              <a:chExt cx="6920345" cy="5095757"/>
            </a:xfrm>
          </p:grpSpPr>
          <p:sp>
            <p:nvSpPr>
              <p:cNvPr id="128" name="&quot;No&quot; Symbol 127"/>
              <p:cNvSpPr/>
              <p:nvPr/>
            </p:nvSpPr>
            <p:spPr>
              <a:xfrm>
                <a:off x="2050009" y="5239476"/>
                <a:ext cx="991160" cy="980957"/>
              </a:xfrm>
              <a:prstGeom prst="noSmoking">
                <a:avLst>
                  <a:gd name="adj" fmla="val 1104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3118813" y="5514510"/>
                <a:ext cx="5851541" cy="44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Tổ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chức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phát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hành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mất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khả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năng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thanh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30" name="Picture 129" descr="Leverage.png"/>
              <p:cNvPicPr>
                <a:picLocks noChangeAspect="1"/>
              </p:cNvPicPr>
              <p:nvPr/>
            </p:nvPicPr>
            <p:blipFill>
              <a:blip r:embed="rId3" cstate="print">
                <a:biLevel thresh="50000"/>
              </a:blip>
              <a:stretch>
                <a:fillRect/>
              </a:stretch>
            </p:blipFill>
            <p:spPr>
              <a:xfrm>
                <a:off x="2050569" y="1124676"/>
                <a:ext cx="958894" cy="9588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</p:pic>
          <p:sp>
            <p:nvSpPr>
              <p:cNvPr id="131" name="TextBox 130"/>
              <p:cNvSpPr txBox="1"/>
              <p:nvPr/>
            </p:nvSpPr>
            <p:spPr>
              <a:xfrm>
                <a:off x="3122989" y="1353276"/>
                <a:ext cx="18288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Đòn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bẩy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cao</a:t>
                </a:r>
                <a:endPara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2" name="Picture 31" descr="images (4).png">
                <a:extLst>
                  <a:ext uri="{FF2B5EF4-FFF2-40B4-BE49-F238E27FC236}">
                    <a16:creationId xmlns:a16="http://schemas.microsoft.com/office/drawing/2014/main" id="{4D7E9A89-5347-41A6-9F88-ECB2FE8736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071534" y="2211808"/>
                <a:ext cx="937736" cy="937736"/>
              </a:xfrm>
              <a:prstGeom prst="ellipse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71007B-1249-4D87-A956-B34D2C5AFE61}"/>
                  </a:ext>
                </a:extLst>
              </p:cNvPr>
              <p:cNvSpPr txBox="1"/>
              <p:nvPr/>
            </p:nvSpPr>
            <p:spPr>
              <a:xfrm>
                <a:off x="3118813" y="2437704"/>
                <a:ext cx="255853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Vòng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đời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giới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endPara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34" name="Picture 33" descr="111445-finance-pictograms.png">
                <a:extLst>
                  <a:ext uri="{FF2B5EF4-FFF2-40B4-BE49-F238E27FC236}">
                    <a16:creationId xmlns:a16="http://schemas.microsoft.com/office/drawing/2014/main" id="{A39FC816-84B2-4765-8E62-A4B2F682EE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/>
              <a:srcRect l="32667" r="32666" b="65603"/>
              <a:stretch>
                <a:fillRect/>
              </a:stretch>
            </p:blipFill>
            <p:spPr>
              <a:xfrm>
                <a:off x="2083914" y="4288656"/>
                <a:ext cx="937737" cy="87462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E3C2EC5-A8F2-4695-AAEF-5C487BDA76E0}"/>
                  </a:ext>
                </a:extLst>
              </p:cNvPr>
              <p:cNvSpPr txBox="1"/>
              <p:nvPr/>
            </p:nvSpPr>
            <p:spPr>
              <a:xfrm>
                <a:off x="3118813" y="4483814"/>
                <a:ext cx="3930484" cy="4467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Biến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động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giá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cổ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phiếu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cơ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sở</a:t>
                </a:r>
                <a:endParaRPr lang="en-US" sz="2200" b="1" dirty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D7FDE5E-FFD6-4029-8E37-55A05CDCADB9}"/>
                  </a:ext>
                </a:extLst>
              </p:cNvPr>
              <p:cNvSpPr txBox="1"/>
              <p:nvPr/>
            </p:nvSpPr>
            <p:spPr>
              <a:xfrm>
                <a:off x="3118813" y="3482299"/>
                <a:ext cx="2819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Thời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gian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đáo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b="1" dirty="0" err="1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hạn</a:t>
                </a:r>
                <a:r>
                  <a:rPr lang="en-US" sz="2200" b="1" dirty="0">
                    <a:solidFill>
                      <a:schemeClr val="tx2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31EE54F-A528-428F-BD2C-20E241AD671E}"/>
                  </a:ext>
                </a:extLst>
              </p:cNvPr>
              <p:cNvGrpSpPr/>
              <p:nvPr/>
            </p:nvGrpSpPr>
            <p:grpSpPr>
              <a:xfrm>
                <a:off x="2050569" y="3225236"/>
                <a:ext cx="937736" cy="937736"/>
                <a:chOff x="348734" y="3162171"/>
                <a:chExt cx="937736" cy="937736"/>
              </a:xfrm>
            </p:grpSpPr>
            <p:pic>
              <p:nvPicPr>
                <p:cNvPr id="19" name="Picture 2" descr="Hourglass silhouette clipart free download">
                  <a:extLst>
                    <a:ext uri="{FF2B5EF4-FFF2-40B4-BE49-F238E27FC236}">
                      <a16:creationId xmlns:a16="http://schemas.microsoft.com/office/drawing/2014/main" id="{52D09F6B-D0D9-43ED-BA49-1E45DE3E8C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1" y="3259119"/>
                  <a:ext cx="580954" cy="7438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E3ACA9EE-EEBF-4612-B980-B63F3BA671C9}"/>
                    </a:ext>
                  </a:extLst>
                </p:cNvPr>
                <p:cNvSpPr/>
                <p:nvPr/>
              </p:nvSpPr>
              <p:spPr>
                <a:xfrm>
                  <a:off x="348734" y="3162171"/>
                  <a:ext cx="937736" cy="937736"/>
                </a:xfrm>
                <a:prstGeom prst="ellips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C42B0E-256D-45AA-B61A-18C788F96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0" y="732294"/>
            <a:ext cx="9753600" cy="63930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6800" y="4869534"/>
            <a:ext cx="3992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Đòn bẩy CW tạo mức lỗ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 CPCS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4191000" y="5029374"/>
            <a:ext cx="685800" cy="45720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F19F27-418B-4CE4-94CE-7C3CA48EB17E}"/>
              </a:ext>
            </a:extLst>
          </p:cNvPr>
          <p:cNvSpPr/>
          <p:nvPr/>
        </p:nvSpPr>
        <p:spPr>
          <a:xfrm>
            <a:off x="1828800" y="3276775"/>
            <a:ext cx="2134654" cy="761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CP XYZ, giá 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100.000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2866850-0AC0-496B-8FAA-32EB59213144}"/>
              </a:ext>
            </a:extLst>
          </p:cNvPr>
          <p:cNvSpPr/>
          <p:nvPr/>
        </p:nvSpPr>
        <p:spPr>
          <a:xfrm>
            <a:off x="1985371" y="4500608"/>
            <a:ext cx="1821512" cy="681167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-100%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04285A-48F8-42B6-B415-E220720958E1}"/>
              </a:ext>
            </a:extLst>
          </p:cNvPr>
          <p:cNvSpPr/>
          <p:nvPr/>
        </p:nvSpPr>
        <p:spPr>
          <a:xfrm>
            <a:off x="1978480" y="5334174"/>
            <a:ext cx="1842246" cy="761826"/>
          </a:xfrm>
          <a:prstGeom prst="rect">
            <a:avLst/>
          </a:prstGeom>
          <a:solidFill>
            <a:schemeClr val="lt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Cổ phiếu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-5%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23B4A5-787B-402C-9953-635F56558397}"/>
              </a:ext>
            </a:extLst>
          </p:cNvPr>
          <p:cNvGrpSpPr/>
          <p:nvPr/>
        </p:nvGrpSpPr>
        <p:grpSpPr>
          <a:xfrm>
            <a:off x="2452608" y="2590974"/>
            <a:ext cx="5395992" cy="533400"/>
            <a:chOff x="670302" y="1752600"/>
            <a:chExt cx="5395992" cy="53340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091DAE-EB02-454E-B2B1-18196C53BD35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133600"/>
              <a:ext cx="48006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586C32-DB47-4E03-86A3-A13130E8A7FA}"/>
                </a:ext>
              </a:extLst>
            </p:cNvPr>
            <p:cNvCxnSpPr/>
            <p:nvPr/>
          </p:nvCxnSpPr>
          <p:spPr>
            <a:xfrm>
              <a:off x="914400" y="19812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CAEC5E2-6B8E-4422-9751-62E4121AF365}"/>
                </a:ext>
              </a:extLst>
            </p:cNvPr>
            <p:cNvCxnSpPr/>
            <p:nvPr/>
          </p:nvCxnSpPr>
          <p:spPr>
            <a:xfrm>
              <a:off x="5715000" y="1981200"/>
              <a:ext cx="0" cy="3048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FE49A5-9F01-4AE3-90C8-4A347E62A0C1}"/>
                </a:ext>
              </a:extLst>
            </p:cNvPr>
            <p:cNvSpPr txBox="1"/>
            <p:nvPr/>
          </p:nvSpPr>
          <p:spPr>
            <a:xfrm>
              <a:off x="670302" y="1752600"/>
              <a:ext cx="609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" dirty="0">
                  <a:latin typeface="Times New Roman" pitchFamily="18" charset="0"/>
                  <a:cs typeface="Times New Roman" pitchFamily="18" charset="0"/>
                </a:rPr>
                <a:t>t = 0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56E727-4DD8-4A01-99CC-3C7EB15177D6}"/>
                </a:ext>
              </a:extLst>
            </p:cNvPr>
            <p:cNvSpPr txBox="1"/>
            <p:nvPr/>
          </p:nvSpPr>
          <p:spPr>
            <a:xfrm>
              <a:off x="5456694" y="1752600"/>
              <a:ext cx="6096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500" dirty="0">
                  <a:latin typeface="Times New Roman" pitchFamily="18" charset="0"/>
                  <a:cs typeface="Times New Roman" pitchFamily="18" charset="0"/>
                </a:rPr>
                <a:t>t </a:t>
              </a:r>
              <a:r>
                <a:rPr lang="vi-VN" sz="1500"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150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15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F68DB362-F9CC-4B8A-9E20-55CE16757D81}"/>
              </a:ext>
            </a:extLst>
          </p:cNvPr>
          <p:cNvSpPr/>
          <p:nvPr/>
        </p:nvSpPr>
        <p:spPr>
          <a:xfrm>
            <a:off x="1219200" y="1524175"/>
            <a:ext cx="3505200" cy="100896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/CW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CP XYZ,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100.000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đ/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5A20CB1-A972-4719-8F2B-6FB50EA37501}"/>
              </a:ext>
            </a:extLst>
          </p:cNvPr>
          <p:cNvSpPr/>
          <p:nvPr/>
        </p:nvSpPr>
        <p:spPr>
          <a:xfrm>
            <a:off x="6323546" y="1829150"/>
            <a:ext cx="2287037" cy="7618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Đáo hạn: giá CP XYZ giảm còn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95.000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đ/CP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ight Brace 26">
            <a:extLst>
              <a:ext uri="{FF2B5EF4-FFF2-40B4-BE49-F238E27FC236}">
                <a16:creationId xmlns:a16="http://schemas.microsoft.com/office/drawing/2014/main" id="{4B086EAC-AF5C-45DD-816F-FB724A485A80}"/>
              </a:ext>
            </a:extLst>
          </p:cNvPr>
          <p:cNvSpPr/>
          <p:nvPr/>
        </p:nvSpPr>
        <p:spPr>
          <a:xfrm>
            <a:off x="3820726" y="4601879"/>
            <a:ext cx="355172" cy="1318471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A89DFA-9698-4BDE-89AE-0AA34F284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1A8B0-BA4B-4991-90FC-CAB5775E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9753600" cy="7620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09655D8-5052-4D39-801C-C70B7A1547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Cổ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phiếu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</a:p>
          <a:p>
            <a:pPr algn="just">
              <a:buClr>
                <a:srgbClr val="0070C0"/>
              </a:buClr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Vòng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phụ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thuộc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vào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tình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ty.</a:t>
            </a: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quyền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Vòng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đời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3 - 24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CW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CW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hủy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niêm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yết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gian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nhân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tố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thành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CW.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CW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bị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sụt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giảm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CW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càng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gần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đến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4AACCC-A3E4-46A6-99F6-2352647D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6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1219200" y="152400"/>
            <a:ext cx="9753600" cy="1132419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2.2.2.1 CW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FA32ED04-2CA3-41B0-A1FD-C6D8F8275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295400"/>
            <a:ext cx="9753600" cy="4572000"/>
          </a:xfrm>
        </p:spPr>
        <p:txBody>
          <a:bodyPr/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giao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dịch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cuối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cùng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02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ớc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thanh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toán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quân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đóng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cửa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cổ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phiếu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ơ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sở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05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giao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ớc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ngày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đáo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hạn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quyền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chứng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quyền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trạng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thái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lãi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. </a:t>
            </a: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n-US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444003" y="4987367"/>
            <a:ext cx="6781800" cy="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90175" y="481691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872753" y="481691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30053" y="4816916"/>
            <a:ext cx="0" cy="304800"/>
          </a:xfrm>
          <a:prstGeom prst="line">
            <a:avLst/>
          </a:prstGeom>
          <a:ln w="889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623300" y="4072967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15/09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53400" y="3672149"/>
            <a:ext cx="2362200" cy="477054"/>
          </a:xfrm>
          <a:prstGeom prst="rect">
            <a:avLst/>
          </a:prstGeom>
          <a:noFill/>
          <a:ln w="3175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5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endParaRPr lang="en-US" sz="25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82053" y="430983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10/09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19574" y="4309830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11/09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19632" y="4283517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12/09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046092" y="4297758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13/09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447239" y="4296344"/>
            <a:ext cx="83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14/09</a:t>
            </a:r>
          </a:p>
        </p:txBody>
      </p:sp>
      <p:sp>
        <p:nvSpPr>
          <p:cNvPr id="49" name="Left Brace 48"/>
          <p:cNvSpPr/>
          <p:nvPr/>
        </p:nvSpPr>
        <p:spPr>
          <a:xfrm rot="16200000">
            <a:off x="4982173" y="2759620"/>
            <a:ext cx="419100" cy="5448300"/>
          </a:xfrm>
          <a:prstGeom prst="leftBrace">
            <a:avLst>
              <a:gd name="adj1" fmla="val 5476"/>
              <a:gd name="adj2" fmla="val 49983"/>
            </a:avLst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234458" y="5660647"/>
            <a:ext cx="5791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= 155.000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05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44949" y="3064316"/>
            <a:ext cx="2113408" cy="830997"/>
          </a:xfrm>
          <a:prstGeom prst="rect">
            <a:avLst/>
          </a:prstGeom>
          <a:noFill/>
          <a:ln w="3175" cmpd="dbl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400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6501653" y="4816916"/>
            <a:ext cx="0" cy="304800"/>
          </a:xfrm>
          <a:prstGeom prst="line">
            <a:avLst/>
          </a:prstGeom>
          <a:ln w="889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9237940" y="4528468"/>
            <a:ext cx="0" cy="762000"/>
          </a:xfrm>
          <a:prstGeom prst="line">
            <a:avLst/>
          </a:prstGeom>
          <a:ln w="889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>
            <a:off x="7911353" y="4816916"/>
            <a:ext cx="0" cy="30480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rrow: Down 1">
            <a:extLst>
              <a:ext uri="{FF2B5EF4-FFF2-40B4-BE49-F238E27FC236}">
                <a16:creationId xmlns:a16="http://schemas.microsoft.com/office/drawing/2014/main" id="{5F04BBD4-FE3A-4DB9-89D2-8B4A2CAF98B0}"/>
              </a:ext>
            </a:extLst>
          </p:cNvPr>
          <p:cNvSpPr/>
          <p:nvPr/>
        </p:nvSpPr>
        <p:spPr>
          <a:xfrm>
            <a:off x="8267700" y="5302749"/>
            <a:ext cx="1968498" cy="1250451"/>
          </a:xfrm>
          <a:prstGeom prst="down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7B03FD3-3E67-4E91-A43C-90586FB3C40F}"/>
              </a:ext>
            </a:extLst>
          </p:cNvPr>
          <p:cNvSpPr txBox="1"/>
          <p:nvPr/>
        </p:nvSpPr>
        <p:spPr>
          <a:xfrm>
            <a:off x="1734666" y="3932236"/>
            <a:ext cx="6781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155.000đ         157.000đ       153.800đ        153.200đ          156.000đ</a:t>
            </a: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874369-7C2A-4CA0-A5BD-2E531EFCC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3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432F-650E-4D33-8096-ACEC2232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34365"/>
            <a:ext cx="9753600" cy="737235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2.2.2.1 CW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(t.t)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854C6-9041-43F7-B83D-416570D09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9753600" cy="4572000"/>
          </a:xfrm>
        </p:spPr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882E4A6-F6F4-4473-9EE1-A23588955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844548"/>
              </p:ext>
            </p:extLst>
          </p:nvPr>
        </p:nvGraphicFramePr>
        <p:xfrm>
          <a:off x="838200" y="1828800"/>
          <a:ext cx="10439400" cy="4775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879">
                  <a:extLst>
                    <a:ext uri="{9D8B030D-6E8A-4147-A177-3AD203B41FA5}">
                      <a16:colId xmlns:a16="http://schemas.microsoft.com/office/drawing/2014/main" val="3271266821"/>
                    </a:ext>
                  </a:extLst>
                </a:gridCol>
                <a:gridCol w="8351521">
                  <a:extLst>
                    <a:ext uri="{9D8B030D-6E8A-4147-A177-3AD203B41FA5}">
                      <a16:colId xmlns:a16="http://schemas.microsoft.com/office/drawing/2014/main" val="1874191490"/>
                    </a:ext>
                  </a:extLst>
                </a:gridCol>
              </a:tblGrid>
              <a:tr h="93310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điểm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Thuế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suất</a:t>
                      </a:r>
                      <a:endParaRPr lang="en-US" b="1" dirty="0">
                        <a:solidFill>
                          <a:schemeClr val="bg1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533904"/>
                  </a:ext>
                </a:extLst>
              </a:tr>
              <a:tr h="93310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</a:t>
                      </a:r>
                      <a:r>
                        <a:rPr lang="vi-VN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ư</a:t>
                      </a:r>
                      <a:r>
                        <a:rPr lang="en-US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ớc ngày đáo hạn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0.1 %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x (Giá khớp lệnh CW x Số l</a:t>
                      </a:r>
                      <a:r>
                        <a:rPr lang="vi-VN" b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ư</a:t>
                      </a:r>
                      <a:r>
                        <a:rPr lang="en-US" b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ợng CW)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469049"/>
                  </a:ext>
                </a:extLst>
              </a:tr>
              <a:tr h="108492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Vào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ngày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đáo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hạn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0.1%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x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thanh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phiếu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x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Số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l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ư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ợng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CW/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Tỷ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lệ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chuyển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đổi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826719"/>
                  </a:ext>
                </a:extLst>
              </a:tr>
              <a:tr h="182470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Ví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dụ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minh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họa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Nhà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đầu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t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mua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100 CW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trên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ABC,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tỷ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lệ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chuyển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đổi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2:1,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thực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hiện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133.000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đồng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: </a:t>
                      </a:r>
                    </a:p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1. Tr</a:t>
                      </a:r>
                      <a:r>
                        <a:rPr lang="vi-VN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ư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ớc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ngày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đáo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: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Bán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trên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thứ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cấp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với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11.000/CW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Thuế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: 11.000 x 100 x 0.1% = 1.100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đồng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2.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Vào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ngày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đáo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: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thanh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của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cổ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phiếu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là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155.000</a:t>
                      </a:r>
                    </a:p>
                    <a:p>
                      <a:pPr algn="l"/>
                      <a:r>
                        <a:rPr lang="en-US" b="0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Thuế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: 155.000 x 100 /2 x 0.1%  =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7.750 </a:t>
                      </a:r>
                      <a:r>
                        <a:rPr lang="en-US" b="1" dirty="0" err="1">
                          <a:solidFill>
                            <a:srgbClr val="FF0000"/>
                          </a:solidFill>
                          <a:latin typeface="Times" panose="02020603050405020304" pitchFamily="18" charset="0"/>
                          <a:cs typeface="Times" panose="02020603050405020304" pitchFamily="18" charset="0"/>
                        </a:rPr>
                        <a:t>đồng</a:t>
                      </a:r>
                      <a:endParaRPr lang="en-US" b="1" dirty="0">
                        <a:solidFill>
                          <a:srgbClr val="FF0000"/>
                        </a:solidFill>
                        <a:latin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9051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7E5652-C822-491B-94E2-D1B11ED2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753600" cy="646332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2.2.2.1 CW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(t.t)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05200" y="5039381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i="1" dirty="0"/>
          </a:p>
        </p:txBody>
      </p:sp>
      <p:sp>
        <p:nvSpPr>
          <p:cNvPr id="19" name="Oval 18"/>
          <p:cNvSpPr/>
          <p:nvPr/>
        </p:nvSpPr>
        <p:spPr>
          <a:xfrm>
            <a:off x="1219200" y="2825756"/>
            <a:ext cx="2202871" cy="2087172"/>
          </a:xfrm>
          <a:prstGeom prst="ellipse">
            <a:avLst/>
          </a:prstGeom>
          <a:noFill/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100 CW </a:t>
            </a:r>
            <a:r>
              <a:rPr lang="en-US" sz="15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1500" b="1" dirty="0">
                <a:latin typeface="Times New Roman" pitchFamily="18" charset="0"/>
                <a:cs typeface="Times New Roman" pitchFamily="18" charset="0"/>
              </a:rPr>
              <a:t> ABC</a:t>
            </a:r>
          </a:p>
          <a:p>
            <a:pPr algn="ctr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2:1</a:t>
            </a:r>
          </a:p>
          <a:p>
            <a:pPr algn="ctr"/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 133.000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3422071" y="2430849"/>
            <a:ext cx="364683" cy="125362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846921" y="1600200"/>
            <a:ext cx="4611279" cy="1905001"/>
          </a:xfrm>
          <a:prstGeom prst="roundRect">
            <a:avLst/>
          </a:prstGeom>
          <a:ln w="254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CW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GD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(13/09/2018):</a:t>
            </a:r>
          </a:p>
          <a:p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Giá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trị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khớp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lệnh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CW –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Thuế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= 1.100.000 – 1.100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1.098.900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Arrow Connector 27"/>
          <p:cNvCxnSpPr>
            <a:cxnSpLocks/>
          </p:cNvCxnSpPr>
          <p:nvPr/>
        </p:nvCxnSpPr>
        <p:spPr>
          <a:xfrm>
            <a:off x="3422071" y="3675583"/>
            <a:ext cx="346365" cy="13783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846919" y="3929540"/>
            <a:ext cx="4917190" cy="2108943"/>
          </a:xfrm>
          <a:prstGeom prst="roundRect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đáo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(15/09/2018):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CW)</a:t>
            </a:r>
          </a:p>
          <a:p>
            <a:pPr algn="ctr"/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1.100.000 – 7.750</a:t>
            </a:r>
          </a:p>
          <a:p>
            <a:r>
              <a:rPr lang="en-US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1.092.250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BD13151-44BD-476D-8ABD-A14977E6E063}"/>
              </a:ext>
            </a:extLst>
          </p:cNvPr>
          <p:cNvCxnSpPr>
            <a:cxnSpLocks/>
          </p:cNvCxnSpPr>
          <p:nvPr/>
        </p:nvCxnSpPr>
        <p:spPr>
          <a:xfrm>
            <a:off x="4115910" y="4922716"/>
            <a:ext cx="3352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5BD5AADE-8591-437D-BB64-E81CDB901F44}"/>
              </a:ext>
            </a:extLst>
          </p:cNvPr>
          <p:cNvSpPr/>
          <p:nvPr/>
        </p:nvSpPr>
        <p:spPr>
          <a:xfrm>
            <a:off x="9103695" y="2644241"/>
            <a:ext cx="1716705" cy="150678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Chênh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lệch</a:t>
            </a:r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6.650đ</a:t>
            </a:r>
          </a:p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∆ </a:t>
            </a:r>
            <a:r>
              <a:rPr 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9C11F-A0A5-4C98-B33D-AD95E5C5F55D}"/>
              </a:ext>
            </a:extLst>
          </p:cNvPr>
          <p:cNvSpPr/>
          <p:nvPr/>
        </p:nvSpPr>
        <p:spPr>
          <a:xfrm>
            <a:off x="7941503" y="4615042"/>
            <a:ext cx="883214" cy="5216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Thuế</a:t>
            </a:r>
            <a:endParaRPr lang="en-US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9BE0C60-F374-4F69-99CC-072E0536A971}"/>
              </a:ext>
            </a:extLst>
          </p:cNvPr>
          <p:cNvCxnSpPr>
            <a:cxnSpLocks/>
          </p:cNvCxnSpPr>
          <p:nvPr/>
        </p:nvCxnSpPr>
        <p:spPr>
          <a:xfrm>
            <a:off x="8491874" y="2225233"/>
            <a:ext cx="611820" cy="131839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0425186-DCDC-419A-A50F-30FD91CF55DE}"/>
              </a:ext>
            </a:extLst>
          </p:cNvPr>
          <p:cNvCxnSpPr>
            <a:cxnSpLocks/>
          </p:cNvCxnSpPr>
          <p:nvPr/>
        </p:nvCxnSpPr>
        <p:spPr>
          <a:xfrm flipV="1">
            <a:off x="8797784" y="3538024"/>
            <a:ext cx="305910" cy="1374905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C6C24E0-67C5-46D9-88E6-92FC20B940BE}"/>
              </a:ext>
            </a:extLst>
          </p:cNvPr>
          <p:cNvSpPr/>
          <p:nvPr/>
        </p:nvSpPr>
        <p:spPr>
          <a:xfrm>
            <a:off x="7467600" y="4576633"/>
            <a:ext cx="609600" cy="83484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15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15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CW</a:t>
            </a:r>
            <a:endParaRPr lang="en-US" sz="15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A16ABB-CD36-4856-9ACE-134A72EC2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3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9AF12E-8B3D-4D20-A696-CB8CB545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864" y="551587"/>
            <a:ext cx="9732936" cy="66761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0A83B4-CCD1-4AA5-9660-A9A2EB151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892" y="3498742"/>
            <a:ext cx="7901736" cy="31267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2EEB72-49FD-483A-8C5F-78CD64EE1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224" y="1212742"/>
            <a:ext cx="7373776" cy="2286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6C8065-56A5-466D-99AE-30A4DF15D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342" y="712593"/>
            <a:ext cx="9753600" cy="631856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(t.t)</a:t>
            </a:r>
            <a:endParaRPr lang="en-US" sz="3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1293343" y="2279740"/>
            <a:ext cx="335168" cy="330280"/>
          </a:xfrm>
          <a:custGeom>
            <a:avLst/>
            <a:gdLst>
              <a:gd name="T0" fmla="*/ 116 w 194"/>
              <a:gd name="T1" fmla="*/ 358 h 358"/>
              <a:gd name="T2" fmla="*/ 116 w 194"/>
              <a:gd name="T3" fmla="*/ 313 h 358"/>
              <a:gd name="T4" fmla="*/ 175 w 194"/>
              <a:gd name="T5" fmla="*/ 285 h 358"/>
              <a:gd name="T6" fmla="*/ 194 w 194"/>
              <a:gd name="T7" fmla="*/ 233 h 358"/>
              <a:gd name="T8" fmla="*/ 178 w 194"/>
              <a:gd name="T9" fmla="*/ 183 h 358"/>
              <a:gd name="T10" fmla="*/ 122 w 194"/>
              <a:gd name="T11" fmla="*/ 150 h 358"/>
              <a:gd name="T12" fmla="*/ 80 w 194"/>
              <a:gd name="T13" fmla="*/ 131 h 358"/>
              <a:gd name="T14" fmla="*/ 67 w 194"/>
              <a:gd name="T15" fmla="*/ 112 h 358"/>
              <a:gd name="T16" fmla="*/ 76 w 194"/>
              <a:gd name="T17" fmla="*/ 95 h 358"/>
              <a:gd name="T18" fmla="*/ 105 w 194"/>
              <a:gd name="T19" fmla="*/ 87 h 358"/>
              <a:gd name="T20" fmla="*/ 146 w 194"/>
              <a:gd name="T21" fmla="*/ 93 h 358"/>
              <a:gd name="T22" fmla="*/ 170 w 194"/>
              <a:gd name="T23" fmla="*/ 102 h 358"/>
              <a:gd name="T24" fmla="*/ 183 w 194"/>
              <a:gd name="T25" fmla="*/ 53 h 358"/>
              <a:gd name="T26" fmla="*/ 157 w 194"/>
              <a:gd name="T27" fmla="*/ 43 h 358"/>
              <a:gd name="T28" fmla="*/ 120 w 194"/>
              <a:gd name="T29" fmla="*/ 38 h 358"/>
              <a:gd name="T30" fmla="*/ 120 w 194"/>
              <a:gd name="T31" fmla="*/ 0 h 358"/>
              <a:gd name="T32" fmla="*/ 77 w 194"/>
              <a:gd name="T33" fmla="*/ 0 h 358"/>
              <a:gd name="T34" fmla="*/ 77 w 194"/>
              <a:gd name="T35" fmla="*/ 42 h 358"/>
              <a:gd name="T36" fmla="*/ 22 w 194"/>
              <a:gd name="T37" fmla="*/ 69 h 358"/>
              <a:gd name="T38" fmla="*/ 2 w 194"/>
              <a:gd name="T39" fmla="*/ 120 h 358"/>
              <a:gd name="T40" fmla="*/ 24 w 194"/>
              <a:gd name="T41" fmla="*/ 170 h 358"/>
              <a:gd name="T42" fmla="*/ 79 w 194"/>
              <a:gd name="T43" fmla="*/ 201 h 358"/>
              <a:gd name="T44" fmla="*/ 117 w 194"/>
              <a:gd name="T45" fmla="*/ 218 h 358"/>
              <a:gd name="T46" fmla="*/ 129 w 194"/>
              <a:gd name="T47" fmla="*/ 239 h 358"/>
              <a:gd name="T48" fmla="*/ 116 w 194"/>
              <a:gd name="T49" fmla="*/ 259 h 358"/>
              <a:gd name="T50" fmla="*/ 84 w 194"/>
              <a:gd name="T51" fmla="*/ 267 h 358"/>
              <a:gd name="T52" fmla="*/ 44 w 194"/>
              <a:gd name="T53" fmla="*/ 261 h 358"/>
              <a:gd name="T54" fmla="*/ 13 w 194"/>
              <a:gd name="T55" fmla="*/ 247 h 358"/>
              <a:gd name="T56" fmla="*/ 0 w 194"/>
              <a:gd name="T57" fmla="*/ 298 h 358"/>
              <a:gd name="T58" fmla="*/ 31 w 194"/>
              <a:gd name="T59" fmla="*/ 310 h 358"/>
              <a:gd name="T60" fmla="*/ 72 w 194"/>
              <a:gd name="T61" fmla="*/ 317 h 358"/>
              <a:gd name="T62" fmla="*/ 72 w 194"/>
              <a:gd name="T63" fmla="*/ 358 h 358"/>
              <a:gd name="T64" fmla="*/ 116 w 194"/>
              <a:gd name="T65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94" h="358">
                <a:moveTo>
                  <a:pt x="116" y="358"/>
                </a:moveTo>
                <a:cubicBezTo>
                  <a:pt x="116" y="313"/>
                  <a:pt x="116" y="313"/>
                  <a:pt x="116" y="313"/>
                </a:cubicBezTo>
                <a:cubicBezTo>
                  <a:pt x="142" y="309"/>
                  <a:pt x="161" y="299"/>
                  <a:pt x="175" y="285"/>
                </a:cubicBezTo>
                <a:cubicBezTo>
                  <a:pt x="188" y="270"/>
                  <a:pt x="194" y="253"/>
                  <a:pt x="194" y="233"/>
                </a:cubicBezTo>
                <a:cubicBezTo>
                  <a:pt x="194" y="213"/>
                  <a:pt x="189" y="197"/>
                  <a:pt x="178" y="183"/>
                </a:cubicBezTo>
                <a:cubicBezTo>
                  <a:pt x="166" y="170"/>
                  <a:pt x="148" y="159"/>
                  <a:pt x="122" y="150"/>
                </a:cubicBezTo>
                <a:cubicBezTo>
                  <a:pt x="102" y="143"/>
                  <a:pt x="89" y="137"/>
                  <a:pt x="80" y="131"/>
                </a:cubicBezTo>
                <a:cubicBezTo>
                  <a:pt x="71" y="125"/>
                  <a:pt x="67" y="119"/>
                  <a:pt x="67" y="112"/>
                </a:cubicBezTo>
                <a:cubicBezTo>
                  <a:pt x="67" y="106"/>
                  <a:pt x="70" y="100"/>
                  <a:pt x="76" y="95"/>
                </a:cubicBezTo>
                <a:cubicBezTo>
                  <a:pt x="81" y="90"/>
                  <a:pt x="91" y="87"/>
                  <a:pt x="105" y="87"/>
                </a:cubicBezTo>
                <a:cubicBezTo>
                  <a:pt x="122" y="87"/>
                  <a:pt x="136" y="89"/>
                  <a:pt x="146" y="93"/>
                </a:cubicBezTo>
                <a:cubicBezTo>
                  <a:pt x="157" y="96"/>
                  <a:pt x="165" y="99"/>
                  <a:pt x="170" y="102"/>
                </a:cubicBezTo>
                <a:cubicBezTo>
                  <a:pt x="183" y="53"/>
                  <a:pt x="183" y="53"/>
                  <a:pt x="183" y="53"/>
                </a:cubicBezTo>
                <a:cubicBezTo>
                  <a:pt x="176" y="49"/>
                  <a:pt x="167" y="46"/>
                  <a:pt x="157" y="43"/>
                </a:cubicBezTo>
                <a:cubicBezTo>
                  <a:pt x="146" y="41"/>
                  <a:pt x="134" y="39"/>
                  <a:pt x="120" y="38"/>
                </a:cubicBezTo>
                <a:cubicBezTo>
                  <a:pt x="120" y="0"/>
                  <a:pt x="120" y="0"/>
                  <a:pt x="120" y="0"/>
                </a:cubicBezTo>
                <a:cubicBezTo>
                  <a:pt x="77" y="0"/>
                  <a:pt x="77" y="0"/>
                  <a:pt x="77" y="0"/>
                </a:cubicBezTo>
                <a:cubicBezTo>
                  <a:pt x="77" y="42"/>
                  <a:pt x="77" y="42"/>
                  <a:pt x="77" y="42"/>
                </a:cubicBezTo>
                <a:cubicBezTo>
                  <a:pt x="53" y="46"/>
                  <a:pt x="34" y="55"/>
                  <a:pt x="22" y="69"/>
                </a:cubicBezTo>
                <a:cubicBezTo>
                  <a:pt x="9" y="83"/>
                  <a:pt x="3" y="100"/>
                  <a:pt x="2" y="120"/>
                </a:cubicBezTo>
                <a:cubicBezTo>
                  <a:pt x="3" y="141"/>
                  <a:pt x="10" y="158"/>
                  <a:pt x="24" y="170"/>
                </a:cubicBezTo>
                <a:cubicBezTo>
                  <a:pt x="37" y="183"/>
                  <a:pt x="56" y="193"/>
                  <a:pt x="79" y="201"/>
                </a:cubicBezTo>
                <a:cubicBezTo>
                  <a:pt x="96" y="206"/>
                  <a:pt x="108" y="212"/>
                  <a:pt x="117" y="218"/>
                </a:cubicBezTo>
                <a:cubicBezTo>
                  <a:pt x="125" y="224"/>
                  <a:pt x="129" y="231"/>
                  <a:pt x="129" y="239"/>
                </a:cubicBezTo>
                <a:cubicBezTo>
                  <a:pt x="129" y="248"/>
                  <a:pt x="124" y="255"/>
                  <a:pt x="116" y="259"/>
                </a:cubicBezTo>
                <a:cubicBezTo>
                  <a:pt x="107" y="264"/>
                  <a:pt x="97" y="267"/>
                  <a:pt x="84" y="267"/>
                </a:cubicBezTo>
                <a:cubicBezTo>
                  <a:pt x="70" y="267"/>
                  <a:pt x="56" y="265"/>
                  <a:pt x="44" y="261"/>
                </a:cubicBezTo>
                <a:cubicBezTo>
                  <a:pt x="32" y="257"/>
                  <a:pt x="22" y="252"/>
                  <a:pt x="13" y="247"/>
                </a:cubicBezTo>
                <a:cubicBezTo>
                  <a:pt x="0" y="298"/>
                  <a:pt x="0" y="298"/>
                  <a:pt x="0" y="298"/>
                </a:cubicBezTo>
                <a:cubicBezTo>
                  <a:pt x="7" y="303"/>
                  <a:pt x="18" y="307"/>
                  <a:pt x="31" y="310"/>
                </a:cubicBezTo>
                <a:cubicBezTo>
                  <a:pt x="44" y="314"/>
                  <a:pt x="57" y="316"/>
                  <a:pt x="72" y="317"/>
                </a:cubicBezTo>
                <a:cubicBezTo>
                  <a:pt x="72" y="358"/>
                  <a:pt x="72" y="358"/>
                  <a:pt x="72" y="358"/>
                </a:cubicBezTo>
                <a:cubicBezTo>
                  <a:pt x="116" y="358"/>
                  <a:pt x="116" y="358"/>
                  <a:pt x="116" y="358"/>
                </a:cubicBezTo>
                <a:close/>
              </a:path>
            </a:pathLst>
          </a:custGeom>
          <a:solidFill>
            <a:schemeClr val="tx2"/>
          </a:solidFill>
          <a:ln w="19050">
            <a:noFill/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1294211" y="3519501"/>
            <a:ext cx="299987" cy="230963"/>
          </a:xfrm>
          <a:custGeom>
            <a:avLst/>
            <a:gdLst>
              <a:gd name="T0" fmla="*/ 0 w 352"/>
              <a:gd name="T1" fmla="*/ 240 h 272"/>
              <a:gd name="T2" fmla="*/ 320 w 352"/>
              <a:gd name="T3" fmla="*/ 272 h 272"/>
              <a:gd name="T4" fmla="*/ 352 w 352"/>
              <a:gd name="T5" fmla="*/ 0 h 272"/>
              <a:gd name="T6" fmla="*/ 88 w 352"/>
              <a:gd name="T7" fmla="*/ 248 h 272"/>
              <a:gd name="T8" fmla="*/ 24 w 352"/>
              <a:gd name="T9" fmla="*/ 184 h 272"/>
              <a:gd name="T10" fmla="*/ 88 w 352"/>
              <a:gd name="T11" fmla="*/ 248 h 272"/>
              <a:gd name="T12" fmla="*/ 24 w 352"/>
              <a:gd name="T13" fmla="*/ 168 h 272"/>
              <a:gd name="T14" fmla="*/ 88 w 352"/>
              <a:gd name="T15" fmla="*/ 104 h 272"/>
              <a:gd name="T16" fmla="*/ 88 w 352"/>
              <a:gd name="T17" fmla="*/ 88 h 272"/>
              <a:gd name="T18" fmla="*/ 24 w 352"/>
              <a:gd name="T19" fmla="*/ 24 h 272"/>
              <a:gd name="T20" fmla="*/ 88 w 352"/>
              <a:gd name="T21" fmla="*/ 88 h 272"/>
              <a:gd name="T22" fmla="*/ 104 w 352"/>
              <a:gd name="T23" fmla="*/ 248 h 272"/>
              <a:gd name="T24" fmla="*/ 168 w 352"/>
              <a:gd name="T25" fmla="*/ 184 h 272"/>
              <a:gd name="T26" fmla="*/ 168 w 352"/>
              <a:gd name="T27" fmla="*/ 168 h 272"/>
              <a:gd name="T28" fmla="*/ 104 w 352"/>
              <a:gd name="T29" fmla="*/ 104 h 272"/>
              <a:gd name="T30" fmla="*/ 168 w 352"/>
              <a:gd name="T31" fmla="*/ 168 h 272"/>
              <a:gd name="T32" fmla="*/ 104 w 352"/>
              <a:gd name="T33" fmla="*/ 88 h 272"/>
              <a:gd name="T34" fmla="*/ 168 w 352"/>
              <a:gd name="T35" fmla="*/ 24 h 272"/>
              <a:gd name="T36" fmla="*/ 248 w 352"/>
              <a:gd name="T37" fmla="*/ 248 h 272"/>
              <a:gd name="T38" fmla="*/ 184 w 352"/>
              <a:gd name="T39" fmla="*/ 184 h 272"/>
              <a:gd name="T40" fmla="*/ 248 w 352"/>
              <a:gd name="T41" fmla="*/ 248 h 272"/>
              <a:gd name="T42" fmla="*/ 184 w 352"/>
              <a:gd name="T43" fmla="*/ 168 h 272"/>
              <a:gd name="T44" fmla="*/ 248 w 352"/>
              <a:gd name="T45" fmla="*/ 104 h 272"/>
              <a:gd name="T46" fmla="*/ 248 w 352"/>
              <a:gd name="T47" fmla="*/ 88 h 272"/>
              <a:gd name="T48" fmla="*/ 184 w 352"/>
              <a:gd name="T49" fmla="*/ 24 h 272"/>
              <a:gd name="T50" fmla="*/ 248 w 352"/>
              <a:gd name="T51" fmla="*/ 88 h 272"/>
              <a:gd name="T52" fmla="*/ 264 w 352"/>
              <a:gd name="T53" fmla="*/ 248 h 272"/>
              <a:gd name="T54" fmla="*/ 328 w 352"/>
              <a:gd name="T55" fmla="*/ 184 h 272"/>
              <a:gd name="T56" fmla="*/ 328 w 352"/>
              <a:gd name="T57" fmla="*/ 168 h 272"/>
              <a:gd name="T58" fmla="*/ 264 w 352"/>
              <a:gd name="T59" fmla="*/ 104 h 272"/>
              <a:gd name="T60" fmla="*/ 328 w 352"/>
              <a:gd name="T61" fmla="*/ 168 h 272"/>
              <a:gd name="T62" fmla="*/ 264 w 352"/>
              <a:gd name="T63" fmla="*/ 88 h 272"/>
              <a:gd name="T64" fmla="*/ 328 w 352"/>
              <a:gd name="T65" fmla="*/ 24 h 2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2" h="272">
                <a:moveTo>
                  <a:pt x="0" y="0"/>
                </a:moveTo>
                <a:cubicBezTo>
                  <a:pt x="0" y="240"/>
                  <a:pt x="0" y="240"/>
                  <a:pt x="0" y="240"/>
                </a:cubicBezTo>
                <a:cubicBezTo>
                  <a:pt x="0" y="258"/>
                  <a:pt x="14" y="272"/>
                  <a:pt x="32" y="272"/>
                </a:cubicBezTo>
                <a:cubicBezTo>
                  <a:pt x="320" y="272"/>
                  <a:pt x="320" y="272"/>
                  <a:pt x="320" y="272"/>
                </a:cubicBezTo>
                <a:cubicBezTo>
                  <a:pt x="338" y="272"/>
                  <a:pt x="352" y="258"/>
                  <a:pt x="352" y="240"/>
                </a:cubicBezTo>
                <a:cubicBezTo>
                  <a:pt x="352" y="0"/>
                  <a:pt x="352" y="0"/>
                  <a:pt x="352" y="0"/>
                </a:cubicBezTo>
                <a:lnTo>
                  <a:pt x="0" y="0"/>
                </a:lnTo>
                <a:close/>
                <a:moveTo>
                  <a:pt x="88" y="248"/>
                </a:moveTo>
                <a:cubicBezTo>
                  <a:pt x="24" y="248"/>
                  <a:pt x="24" y="248"/>
                  <a:pt x="24" y="248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88" y="184"/>
                  <a:pt x="88" y="184"/>
                  <a:pt x="88" y="184"/>
                </a:cubicBezTo>
                <a:lnTo>
                  <a:pt x="88" y="248"/>
                </a:lnTo>
                <a:close/>
                <a:moveTo>
                  <a:pt x="88" y="168"/>
                </a:moveTo>
                <a:cubicBezTo>
                  <a:pt x="24" y="168"/>
                  <a:pt x="24" y="168"/>
                  <a:pt x="24" y="168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88" y="104"/>
                  <a:pt x="88" y="104"/>
                  <a:pt x="88" y="104"/>
                </a:cubicBezTo>
                <a:lnTo>
                  <a:pt x="88" y="168"/>
                </a:lnTo>
                <a:close/>
                <a:moveTo>
                  <a:pt x="88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24"/>
                  <a:pt x="24" y="24"/>
                  <a:pt x="24" y="24"/>
                </a:cubicBezTo>
                <a:cubicBezTo>
                  <a:pt x="88" y="24"/>
                  <a:pt x="88" y="24"/>
                  <a:pt x="88" y="24"/>
                </a:cubicBezTo>
                <a:lnTo>
                  <a:pt x="88" y="88"/>
                </a:lnTo>
                <a:close/>
                <a:moveTo>
                  <a:pt x="168" y="248"/>
                </a:moveTo>
                <a:cubicBezTo>
                  <a:pt x="104" y="248"/>
                  <a:pt x="104" y="248"/>
                  <a:pt x="104" y="248"/>
                </a:cubicBezTo>
                <a:cubicBezTo>
                  <a:pt x="104" y="184"/>
                  <a:pt x="104" y="184"/>
                  <a:pt x="104" y="184"/>
                </a:cubicBezTo>
                <a:cubicBezTo>
                  <a:pt x="168" y="184"/>
                  <a:pt x="168" y="184"/>
                  <a:pt x="168" y="184"/>
                </a:cubicBezTo>
                <a:lnTo>
                  <a:pt x="168" y="248"/>
                </a:lnTo>
                <a:close/>
                <a:moveTo>
                  <a:pt x="168" y="168"/>
                </a:moveTo>
                <a:cubicBezTo>
                  <a:pt x="104" y="168"/>
                  <a:pt x="104" y="168"/>
                  <a:pt x="104" y="168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68" y="104"/>
                  <a:pt x="168" y="104"/>
                  <a:pt x="168" y="104"/>
                </a:cubicBezTo>
                <a:lnTo>
                  <a:pt x="168" y="168"/>
                </a:lnTo>
                <a:close/>
                <a:moveTo>
                  <a:pt x="168" y="88"/>
                </a:moveTo>
                <a:cubicBezTo>
                  <a:pt x="104" y="88"/>
                  <a:pt x="104" y="88"/>
                  <a:pt x="104" y="88"/>
                </a:cubicBezTo>
                <a:cubicBezTo>
                  <a:pt x="104" y="24"/>
                  <a:pt x="104" y="24"/>
                  <a:pt x="104" y="24"/>
                </a:cubicBezTo>
                <a:cubicBezTo>
                  <a:pt x="168" y="24"/>
                  <a:pt x="168" y="24"/>
                  <a:pt x="168" y="24"/>
                </a:cubicBezTo>
                <a:lnTo>
                  <a:pt x="168" y="88"/>
                </a:lnTo>
                <a:close/>
                <a:moveTo>
                  <a:pt x="248" y="248"/>
                </a:moveTo>
                <a:cubicBezTo>
                  <a:pt x="184" y="248"/>
                  <a:pt x="184" y="248"/>
                  <a:pt x="184" y="248"/>
                </a:cubicBezTo>
                <a:cubicBezTo>
                  <a:pt x="184" y="184"/>
                  <a:pt x="184" y="184"/>
                  <a:pt x="184" y="184"/>
                </a:cubicBezTo>
                <a:cubicBezTo>
                  <a:pt x="248" y="184"/>
                  <a:pt x="248" y="184"/>
                  <a:pt x="248" y="184"/>
                </a:cubicBezTo>
                <a:lnTo>
                  <a:pt x="248" y="248"/>
                </a:lnTo>
                <a:close/>
                <a:moveTo>
                  <a:pt x="248" y="168"/>
                </a:moveTo>
                <a:cubicBezTo>
                  <a:pt x="184" y="168"/>
                  <a:pt x="184" y="168"/>
                  <a:pt x="184" y="168"/>
                </a:cubicBezTo>
                <a:cubicBezTo>
                  <a:pt x="184" y="104"/>
                  <a:pt x="184" y="104"/>
                  <a:pt x="184" y="104"/>
                </a:cubicBezTo>
                <a:cubicBezTo>
                  <a:pt x="248" y="104"/>
                  <a:pt x="248" y="104"/>
                  <a:pt x="248" y="104"/>
                </a:cubicBezTo>
                <a:lnTo>
                  <a:pt x="248" y="168"/>
                </a:lnTo>
                <a:close/>
                <a:moveTo>
                  <a:pt x="248" y="88"/>
                </a:moveTo>
                <a:cubicBezTo>
                  <a:pt x="184" y="88"/>
                  <a:pt x="184" y="88"/>
                  <a:pt x="184" y="88"/>
                </a:cubicBezTo>
                <a:cubicBezTo>
                  <a:pt x="184" y="24"/>
                  <a:pt x="184" y="24"/>
                  <a:pt x="184" y="24"/>
                </a:cubicBezTo>
                <a:cubicBezTo>
                  <a:pt x="248" y="24"/>
                  <a:pt x="248" y="24"/>
                  <a:pt x="248" y="24"/>
                </a:cubicBezTo>
                <a:lnTo>
                  <a:pt x="248" y="88"/>
                </a:lnTo>
                <a:close/>
                <a:moveTo>
                  <a:pt x="328" y="248"/>
                </a:moveTo>
                <a:cubicBezTo>
                  <a:pt x="264" y="248"/>
                  <a:pt x="264" y="248"/>
                  <a:pt x="264" y="248"/>
                </a:cubicBezTo>
                <a:cubicBezTo>
                  <a:pt x="264" y="184"/>
                  <a:pt x="264" y="184"/>
                  <a:pt x="264" y="184"/>
                </a:cubicBezTo>
                <a:cubicBezTo>
                  <a:pt x="328" y="184"/>
                  <a:pt x="328" y="184"/>
                  <a:pt x="328" y="184"/>
                </a:cubicBezTo>
                <a:lnTo>
                  <a:pt x="328" y="248"/>
                </a:lnTo>
                <a:close/>
                <a:moveTo>
                  <a:pt x="328" y="168"/>
                </a:moveTo>
                <a:cubicBezTo>
                  <a:pt x="264" y="168"/>
                  <a:pt x="264" y="168"/>
                  <a:pt x="264" y="168"/>
                </a:cubicBezTo>
                <a:cubicBezTo>
                  <a:pt x="264" y="104"/>
                  <a:pt x="264" y="104"/>
                  <a:pt x="264" y="104"/>
                </a:cubicBezTo>
                <a:cubicBezTo>
                  <a:pt x="328" y="104"/>
                  <a:pt x="328" y="104"/>
                  <a:pt x="328" y="104"/>
                </a:cubicBezTo>
                <a:lnTo>
                  <a:pt x="328" y="168"/>
                </a:lnTo>
                <a:close/>
                <a:moveTo>
                  <a:pt x="328" y="88"/>
                </a:moveTo>
                <a:cubicBezTo>
                  <a:pt x="264" y="88"/>
                  <a:pt x="264" y="88"/>
                  <a:pt x="264" y="88"/>
                </a:cubicBezTo>
                <a:cubicBezTo>
                  <a:pt x="264" y="24"/>
                  <a:pt x="264" y="24"/>
                  <a:pt x="264" y="24"/>
                </a:cubicBezTo>
                <a:cubicBezTo>
                  <a:pt x="328" y="24"/>
                  <a:pt x="328" y="24"/>
                  <a:pt x="328" y="24"/>
                </a:cubicBezTo>
                <a:lnTo>
                  <a:pt x="328" y="8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1303353" y="3787924"/>
            <a:ext cx="299987" cy="95571"/>
          </a:xfrm>
          <a:custGeom>
            <a:avLst/>
            <a:gdLst>
              <a:gd name="T0" fmla="*/ 320 w 352"/>
              <a:gd name="T1" fmla="*/ 48 h 112"/>
              <a:gd name="T2" fmla="*/ 268 w 352"/>
              <a:gd name="T3" fmla="*/ 48 h 112"/>
              <a:gd name="T4" fmla="*/ 268 w 352"/>
              <a:gd name="T5" fmla="*/ 12 h 112"/>
              <a:gd name="T6" fmla="*/ 256 w 352"/>
              <a:gd name="T7" fmla="*/ 0 h 112"/>
              <a:gd name="T8" fmla="*/ 244 w 352"/>
              <a:gd name="T9" fmla="*/ 12 h 112"/>
              <a:gd name="T10" fmla="*/ 244 w 352"/>
              <a:gd name="T11" fmla="*/ 48 h 112"/>
              <a:gd name="T12" fmla="*/ 108 w 352"/>
              <a:gd name="T13" fmla="*/ 48 h 112"/>
              <a:gd name="T14" fmla="*/ 108 w 352"/>
              <a:gd name="T15" fmla="*/ 12 h 112"/>
              <a:gd name="T16" fmla="*/ 96 w 352"/>
              <a:gd name="T17" fmla="*/ 0 h 112"/>
              <a:gd name="T18" fmla="*/ 84 w 352"/>
              <a:gd name="T19" fmla="*/ 12 h 112"/>
              <a:gd name="T20" fmla="*/ 84 w 352"/>
              <a:gd name="T21" fmla="*/ 48 h 112"/>
              <a:gd name="T22" fmla="*/ 32 w 352"/>
              <a:gd name="T23" fmla="*/ 48 h 112"/>
              <a:gd name="T24" fmla="*/ 0 w 352"/>
              <a:gd name="T25" fmla="*/ 80 h 112"/>
              <a:gd name="T26" fmla="*/ 0 w 352"/>
              <a:gd name="T27" fmla="*/ 108 h 112"/>
              <a:gd name="T28" fmla="*/ 0 w 352"/>
              <a:gd name="T29" fmla="*/ 108 h 112"/>
              <a:gd name="T30" fmla="*/ 0 w 352"/>
              <a:gd name="T31" fmla="*/ 112 h 112"/>
              <a:gd name="T32" fmla="*/ 352 w 352"/>
              <a:gd name="T33" fmla="*/ 112 h 112"/>
              <a:gd name="T34" fmla="*/ 352 w 352"/>
              <a:gd name="T35" fmla="*/ 108 h 112"/>
              <a:gd name="T36" fmla="*/ 352 w 352"/>
              <a:gd name="T37" fmla="*/ 108 h 112"/>
              <a:gd name="T38" fmla="*/ 352 w 352"/>
              <a:gd name="T39" fmla="*/ 80 h 112"/>
              <a:gd name="T40" fmla="*/ 320 w 352"/>
              <a:gd name="T41" fmla="*/ 48 h 112"/>
              <a:gd name="T42" fmla="*/ 96 w 352"/>
              <a:gd name="T43" fmla="*/ 104 h 112"/>
              <a:gd name="T44" fmla="*/ 72 w 352"/>
              <a:gd name="T45" fmla="*/ 80 h 112"/>
              <a:gd name="T46" fmla="*/ 84 w 352"/>
              <a:gd name="T47" fmla="*/ 59 h 112"/>
              <a:gd name="T48" fmla="*/ 84 w 352"/>
              <a:gd name="T49" fmla="*/ 80 h 112"/>
              <a:gd name="T50" fmla="*/ 96 w 352"/>
              <a:gd name="T51" fmla="*/ 92 h 112"/>
              <a:gd name="T52" fmla="*/ 108 w 352"/>
              <a:gd name="T53" fmla="*/ 80 h 112"/>
              <a:gd name="T54" fmla="*/ 108 w 352"/>
              <a:gd name="T55" fmla="*/ 59 h 112"/>
              <a:gd name="T56" fmla="*/ 120 w 352"/>
              <a:gd name="T57" fmla="*/ 80 h 112"/>
              <a:gd name="T58" fmla="*/ 96 w 352"/>
              <a:gd name="T59" fmla="*/ 104 h 112"/>
              <a:gd name="T60" fmla="*/ 256 w 352"/>
              <a:gd name="T61" fmla="*/ 104 h 112"/>
              <a:gd name="T62" fmla="*/ 232 w 352"/>
              <a:gd name="T63" fmla="*/ 80 h 112"/>
              <a:gd name="T64" fmla="*/ 244 w 352"/>
              <a:gd name="T65" fmla="*/ 59 h 112"/>
              <a:gd name="T66" fmla="*/ 244 w 352"/>
              <a:gd name="T67" fmla="*/ 80 h 112"/>
              <a:gd name="T68" fmla="*/ 256 w 352"/>
              <a:gd name="T69" fmla="*/ 92 h 112"/>
              <a:gd name="T70" fmla="*/ 268 w 352"/>
              <a:gd name="T71" fmla="*/ 80 h 112"/>
              <a:gd name="T72" fmla="*/ 268 w 352"/>
              <a:gd name="T73" fmla="*/ 59 h 112"/>
              <a:gd name="T74" fmla="*/ 280 w 352"/>
              <a:gd name="T75" fmla="*/ 80 h 112"/>
              <a:gd name="T76" fmla="*/ 256 w 352"/>
              <a:gd name="T77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52" h="112">
                <a:moveTo>
                  <a:pt x="320" y="48"/>
                </a:moveTo>
                <a:cubicBezTo>
                  <a:pt x="268" y="48"/>
                  <a:pt x="268" y="48"/>
                  <a:pt x="268" y="48"/>
                </a:cubicBezTo>
                <a:cubicBezTo>
                  <a:pt x="268" y="12"/>
                  <a:pt x="268" y="12"/>
                  <a:pt x="268" y="12"/>
                </a:cubicBezTo>
                <a:cubicBezTo>
                  <a:pt x="268" y="5"/>
                  <a:pt x="263" y="0"/>
                  <a:pt x="256" y="0"/>
                </a:cubicBezTo>
                <a:cubicBezTo>
                  <a:pt x="249" y="0"/>
                  <a:pt x="244" y="5"/>
                  <a:pt x="244" y="12"/>
                </a:cubicBezTo>
                <a:cubicBezTo>
                  <a:pt x="244" y="48"/>
                  <a:pt x="244" y="48"/>
                  <a:pt x="244" y="48"/>
                </a:cubicBezTo>
                <a:cubicBezTo>
                  <a:pt x="108" y="48"/>
                  <a:pt x="108" y="48"/>
                  <a:pt x="108" y="48"/>
                </a:cubicBezTo>
                <a:cubicBezTo>
                  <a:pt x="108" y="12"/>
                  <a:pt x="108" y="12"/>
                  <a:pt x="108" y="12"/>
                </a:cubicBezTo>
                <a:cubicBezTo>
                  <a:pt x="108" y="5"/>
                  <a:pt x="103" y="0"/>
                  <a:pt x="96" y="0"/>
                </a:cubicBezTo>
                <a:cubicBezTo>
                  <a:pt x="89" y="0"/>
                  <a:pt x="84" y="5"/>
                  <a:pt x="84" y="12"/>
                </a:cubicBezTo>
                <a:cubicBezTo>
                  <a:pt x="84" y="48"/>
                  <a:pt x="84" y="48"/>
                  <a:pt x="84" y="48"/>
                </a:cubicBezTo>
                <a:cubicBezTo>
                  <a:pt x="32" y="48"/>
                  <a:pt x="32" y="48"/>
                  <a:pt x="32" y="48"/>
                </a:cubicBezTo>
                <a:cubicBezTo>
                  <a:pt x="14" y="48"/>
                  <a:pt x="0" y="62"/>
                  <a:pt x="0" y="80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112"/>
                  <a:pt x="0" y="112"/>
                  <a:pt x="0" y="112"/>
                </a:cubicBezTo>
                <a:cubicBezTo>
                  <a:pt x="352" y="112"/>
                  <a:pt x="352" y="112"/>
                  <a:pt x="352" y="112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108"/>
                  <a:pt x="352" y="108"/>
                  <a:pt x="352" y="108"/>
                </a:cubicBezTo>
                <a:cubicBezTo>
                  <a:pt x="352" y="80"/>
                  <a:pt x="352" y="80"/>
                  <a:pt x="352" y="80"/>
                </a:cubicBezTo>
                <a:cubicBezTo>
                  <a:pt x="352" y="62"/>
                  <a:pt x="338" y="48"/>
                  <a:pt x="320" y="48"/>
                </a:cubicBezTo>
                <a:close/>
                <a:moveTo>
                  <a:pt x="96" y="104"/>
                </a:moveTo>
                <a:cubicBezTo>
                  <a:pt x="83" y="104"/>
                  <a:pt x="72" y="93"/>
                  <a:pt x="72" y="80"/>
                </a:cubicBezTo>
                <a:cubicBezTo>
                  <a:pt x="72" y="71"/>
                  <a:pt x="77" y="63"/>
                  <a:pt x="84" y="59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87"/>
                  <a:pt x="89" y="92"/>
                  <a:pt x="96" y="92"/>
                </a:cubicBezTo>
                <a:cubicBezTo>
                  <a:pt x="103" y="92"/>
                  <a:pt x="108" y="87"/>
                  <a:pt x="108" y="80"/>
                </a:cubicBezTo>
                <a:cubicBezTo>
                  <a:pt x="108" y="59"/>
                  <a:pt x="108" y="59"/>
                  <a:pt x="108" y="59"/>
                </a:cubicBezTo>
                <a:cubicBezTo>
                  <a:pt x="115" y="63"/>
                  <a:pt x="120" y="71"/>
                  <a:pt x="120" y="80"/>
                </a:cubicBezTo>
                <a:cubicBezTo>
                  <a:pt x="120" y="93"/>
                  <a:pt x="109" y="104"/>
                  <a:pt x="96" y="104"/>
                </a:cubicBezTo>
                <a:close/>
                <a:moveTo>
                  <a:pt x="256" y="104"/>
                </a:moveTo>
                <a:cubicBezTo>
                  <a:pt x="243" y="104"/>
                  <a:pt x="232" y="93"/>
                  <a:pt x="232" y="80"/>
                </a:cubicBezTo>
                <a:cubicBezTo>
                  <a:pt x="232" y="71"/>
                  <a:pt x="237" y="63"/>
                  <a:pt x="244" y="59"/>
                </a:cubicBezTo>
                <a:cubicBezTo>
                  <a:pt x="244" y="80"/>
                  <a:pt x="244" y="80"/>
                  <a:pt x="244" y="80"/>
                </a:cubicBezTo>
                <a:cubicBezTo>
                  <a:pt x="244" y="87"/>
                  <a:pt x="249" y="92"/>
                  <a:pt x="256" y="92"/>
                </a:cubicBezTo>
                <a:cubicBezTo>
                  <a:pt x="263" y="92"/>
                  <a:pt x="268" y="87"/>
                  <a:pt x="268" y="80"/>
                </a:cubicBezTo>
                <a:cubicBezTo>
                  <a:pt x="268" y="59"/>
                  <a:pt x="268" y="59"/>
                  <a:pt x="268" y="59"/>
                </a:cubicBezTo>
                <a:cubicBezTo>
                  <a:pt x="275" y="63"/>
                  <a:pt x="280" y="71"/>
                  <a:pt x="280" y="80"/>
                </a:cubicBezTo>
                <a:cubicBezTo>
                  <a:pt x="280" y="93"/>
                  <a:pt x="269" y="104"/>
                  <a:pt x="256" y="1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35879" y="5052660"/>
            <a:ext cx="478454" cy="401159"/>
            <a:chOff x="6138788" y="3974943"/>
            <a:chExt cx="1135429" cy="775154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6138788" y="4521791"/>
              <a:ext cx="1135429" cy="0"/>
            </a:xfrm>
            <a:prstGeom prst="line">
              <a:avLst/>
            </a:prstGeom>
            <a:solidFill>
              <a:schemeClr val="tx2">
                <a:lumMod val="75000"/>
              </a:schemeClr>
            </a:solidFill>
            <a:ln w="19050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138788" y="3974943"/>
              <a:ext cx="1079303" cy="775154"/>
            </a:xfrm>
            <a:custGeom>
              <a:avLst/>
              <a:gdLst>
                <a:gd name="T0" fmla="*/ 264 w 265"/>
                <a:gd name="T1" fmla="*/ 27 h 161"/>
                <a:gd name="T2" fmla="*/ 260 w 265"/>
                <a:gd name="T3" fmla="*/ 4 h 161"/>
                <a:gd name="T4" fmla="*/ 252 w 265"/>
                <a:gd name="T5" fmla="*/ 2 h 161"/>
                <a:gd name="T6" fmla="*/ 237 w 265"/>
                <a:gd name="T7" fmla="*/ 20 h 161"/>
                <a:gd name="T8" fmla="*/ 243 w 265"/>
                <a:gd name="T9" fmla="*/ 24 h 161"/>
                <a:gd name="T10" fmla="*/ 187 w 265"/>
                <a:gd name="T11" fmla="*/ 23 h 161"/>
                <a:gd name="T12" fmla="*/ 174 w 265"/>
                <a:gd name="T13" fmla="*/ 23 h 161"/>
                <a:gd name="T14" fmla="*/ 144 w 265"/>
                <a:gd name="T15" fmla="*/ 111 h 161"/>
                <a:gd name="T16" fmla="*/ 126 w 265"/>
                <a:gd name="T17" fmla="*/ 72 h 161"/>
                <a:gd name="T18" fmla="*/ 120 w 265"/>
                <a:gd name="T19" fmla="*/ 68 h 161"/>
                <a:gd name="T20" fmla="*/ 93 w 265"/>
                <a:gd name="T21" fmla="*/ 111 h 161"/>
                <a:gd name="T22" fmla="*/ 84 w 265"/>
                <a:gd name="T23" fmla="*/ 113 h 161"/>
                <a:gd name="T24" fmla="*/ 91 w 265"/>
                <a:gd name="T25" fmla="*/ 115 h 161"/>
                <a:gd name="T26" fmla="*/ 73 w 265"/>
                <a:gd name="T27" fmla="*/ 110 h 161"/>
                <a:gd name="T28" fmla="*/ 64 w 265"/>
                <a:gd name="T29" fmla="*/ 108 h 161"/>
                <a:gd name="T30" fmla="*/ 57 w 265"/>
                <a:gd name="T31" fmla="*/ 111 h 161"/>
                <a:gd name="T32" fmla="*/ 55 w 265"/>
                <a:gd name="T33" fmla="*/ 114 h 161"/>
                <a:gd name="T34" fmla="*/ 2 w 265"/>
                <a:gd name="T35" fmla="*/ 158 h 161"/>
                <a:gd name="T36" fmla="*/ 11 w 265"/>
                <a:gd name="T37" fmla="*/ 160 h 161"/>
                <a:gd name="T38" fmla="*/ 78 w 265"/>
                <a:gd name="T39" fmla="*/ 145 h 161"/>
                <a:gd name="T40" fmla="*/ 84 w 265"/>
                <a:gd name="T41" fmla="*/ 148 h 161"/>
                <a:gd name="T42" fmla="*/ 119 w 265"/>
                <a:gd name="T43" fmla="*/ 89 h 161"/>
                <a:gd name="T44" fmla="*/ 148 w 265"/>
                <a:gd name="T45" fmla="*/ 148 h 161"/>
                <a:gd name="T46" fmla="*/ 155 w 265"/>
                <a:gd name="T47" fmla="*/ 143 h 161"/>
                <a:gd name="T48" fmla="*/ 208 w 265"/>
                <a:gd name="T49" fmla="*/ 111 h 161"/>
                <a:gd name="T50" fmla="*/ 201 w 265"/>
                <a:gd name="T51" fmla="*/ 113 h 161"/>
                <a:gd name="T52" fmla="*/ 209 w 265"/>
                <a:gd name="T53" fmla="*/ 115 h 161"/>
                <a:gd name="T54" fmla="*/ 222 w 265"/>
                <a:gd name="T55" fmla="*/ 137 h 161"/>
                <a:gd name="T56" fmla="*/ 229 w 265"/>
                <a:gd name="T57" fmla="*/ 132 h 161"/>
                <a:gd name="T58" fmla="*/ 240 w 265"/>
                <a:gd name="T59" fmla="*/ 115 h 161"/>
                <a:gd name="T60" fmla="*/ 240 w 265"/>
                <a:gd name="T61" fmla="*/ 111 h 161"/>
                <a:gd name="T62" fmla="*/ 256 w 265"/>
                <a:gd name="T63" fmla="*/ 27 h 161"/>
                <a:gd name="T64" fmla="*/ 147 w 265"/>
                <a:gd name="T65" fmla="*/ 122 h 161"/>
                <a:gd name="T66" fmla="*/ 144 w 265"/>
                <a:gd name="T67" fmla="*/ 115 h 161"/>
                <a:gd name="T68" fmla="*/ 147 w 265"/>
                <a:gd name="T69" fmla="*/ 12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161">
                  <a:moveTo>
                    <a:pt x="259" y="28"/>
                  </a:moveTo>
                  <a:cubicBezTo>
                    <a:pt x="261" y="28"/>
                    <a:pt x="262" y="28"/>
                    <a:pt x="264" y="27"/>
                  </a:cubicBezTo>
                  <a:cubicBezTo>
                    <a:pt x="265" y="25"/>
                    <a:pt x="265" y="24"/>
                    <a:pt x="265" y="22"/>
                  </a:cubicBezTo>
                  <a:cubicBezTo>
                    <a:pt x="260" y="4"/>
                    <a:pt x="260" y="4"/>
                    <a:pt x="260" y="4"/>
                  </a:cubicBezTo>
                  <a:cubicBezTo>
                    <a:pt x="259" y="2"/>
                    <a:pt x="258" y="1"/>
                    <a:pt x="256" y="1"/>
                  </a:cubicBezTo>
                  <a:cubicBezTo>
                    <a:pt x="255" y="0"/>
                    <a:pt x="253" y="1"/>
                    <a:pt x="252" y="2"/>
                  </a:cubicBezTo>
                  <a:cubicBezTo>
                    <a:pt x="239" y="15"/>
                    <a:pt x="239" y="15"/>
                    <a:pt x="239" y="15"/>
                  </a:cubicBezTo>
                  <a:cubicBezTo>
                    <a:pt x="237" y="17"/>
                    <a:pt x="237" y="18"/>
                    <a:pt x="237" y="20"/>
                  </a:cubicBezTo>
                  <a:cubicBezTo>
                    <a:pt x="238" y="22"/>
                    <a:pt x="239" y="23"/>
                    <a:pt x="241" y="23"/>
                  </a:cubicBezTo>
                  <a:cubicBezTo>
                    <a:pt x="243" y="24"/>
                    <a:pt x="243" y="24"/>
                    <a:pt x="243" y="24"/>
                  </a:cubicBezTo>
                  <a:cubicBezTo>
                    <a:pt x="221" y="110"/>
                    <a:pt x="221" y="110"/>
                    <a:pt x="221" y="110"/>
                  </a:cubicBezTo>
                  <a:cubicBezTo>
                    <a:pt x="187" y="23"/>
                    <a:pt x="187" y="23"/>
                    <a:pt x="187" y="23"/>
                  </a:cubicBezTo>
                  <a:cubicBezTo>
                    <a:pt x="186" y="20"/>
                    <a:pt x="183" y="18"/>
                    <a:pt x="180" y="19"/>
                  </a:cubicBezTo>
                  <a:cubicBezTo>
                    <a:pt x="178" y="19"/>
                    <a:pt x="175" y="21"/>
                    <a:pt x="174" y="23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44" y="111"/>
                    <a:pt x="144" y="111"/>
                    <a:pt x="144" y="111"/>
                  </a:cubicBezTo>
                  <a:cubicBezTo>
                    <a:pt x="144" y="111"/>
                    <a:pt x="143" y="111"/>
                    <a:pt x="143" y="11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5" y="70"/>
                    <a:pt x="123" y="68"/>
                    <a:pt x="121" y="68"/>
                  </a:cubicBezTo>
                  <a:cubicBezTo>
                    <a:pt x="121" y="68"/>
                    <a:pt x="120" y="68"/>
                    <a:pt x="120" y="68"/>
                  </a:cubicBezTo>
                  <a:cubicBezTo>
                    <a:pt x="117" y="68"/>
                    <a:pt x="115" y="69"/>
                    <a:pt x="114" y="71"/>
                  </a:cubicBezTo>
                  <a:cubicBezTo>
                    <a:pt x="93" y="111"/>
                    <a:pt x="93" y="111"/>
                    <a:pt x="93" y="111"/>
                  </a:cubicBezTo>
                  <a:cubicBezTo>
                    <a:pt x="86" y="111"/>
                    <a:pt x="86" y="111"/>
                    <a:pt x="86" y="111"/>
                  </a:cubicBezTo>
                  <a:cubicBezTo>
                    <a:pt x="85" y="111"/>
                    <a:pt x="84" y="112"/>
                    <a:pt x="84" y="113"/>
                  </a:cubicBezTo>
                  <a:cubicBezTo>
                    <a:pt x="84" y="114"/>
                    <a:pt x="85" y="115"/>
                    <a:pt x="86" y="115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84" y="128"/>
                    <a:pt x="84" y="128"/>
                    <a:pt x="84" y="128"/>
                  </a:cubicBezTo>
                  <a:cubicBezTo>
                    <a:pt x="73" y="110"/>
                    <a:pt x="73" y="110"/>
                    <a:pt x="73" y="110"/>
                  </a:cubicBezTo>
                  <a:cubicBezTo>
                    <a:pt x="72" y="108"/>
                    <a:pt x="71" y="107"/>
                    <a:pt x="69" y="107"/>
                  </a:cubicBezTo>
                  <a:cubicBezTo>
                    <a:pt x="67" y="106"/>
                    <a:pt x="65" y="107"/>
                    <a:pt x="64" y="108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6" y="111"/>
                    <a:pt x="55" y="112"/>
                    <a:pt x="55" y="113"/>
                  </a:cubicBezTo>
                  <a:cubicBezTo>
                    <a:pt x="55" y="113"/>
                    <a:pt x="55" y="113"/>
                    <a:pt x="55" y="114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0" y="151"/>
                    <a:pt x="0" y="155"/>
                    <a:pt x="2" y="158"/>
                  </a:cubicBezTo>
                  <a:cubicBezTo>
                    <a:pt x="3" y="160"/>
                    <a:pt x="4" y="161"/>
                    <a:pt x="6" y="161"/>
                  </a:cubicBezTo>
                  <a:cubicBezTo>
                    <a:pt x="8" y="161"/>
                    <a:pt x="9" y="161"/>
                    <a:pt x="11" y="160"/>
                  </a:cubicBezTo>
                  <a:cubicBezTo>
                    <a:pt x="65" y="122"/>
                    <a:pt x="65" y="122"/>
                    <a:pt x="65" y="122"/>
                  </a:cubicBezTo>
                  <a:cubicBezTo>
                    <a:pt x="78" y="145"/>
                    <a:pt x="78" y="145"/>
                    <a:pt x="78" y="145"/>
                  </a:cubicBezTo>
                  <a:cubicBezTo>
                    <a:pt x="79" y="146"/>
                    <a:pt x="81" y="147"/>
                    <a:pt x="83" y="148"/>
                  </a:cubicBezTo>
                  <a:cubicBezTo>
                    <a:pt x="83" y="148"/>
                    <a:pt x="84" y="148"/>
                    <a:pt x="84" y="148"/>
                  </a:cubicBezTo>
                  <a:cubicBezTo>
                    <a:pt x="86" y="148"/>
                    <a:pt x="88" y="147"/>
                    <a:pt x="90" y="144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143" y="144"/>
                    <a:pt x="143" y="144"/>
                    <a:pt x="143" y="144"/>
                  </a:cubicBezTo>
                  <a:cubicBezTo>
                    <a:pt x="144" y="146"/>
                    <a:pt x="145" y="147"/>
                    <a:pt x="148" y="148"/>
                  </a:cubicBezTo>
                  <a:cubicBezTo>
                    <a:pt x="148" y="148"/>
                    <a:pt x="149" y="148"/>
                    <a:pt x="149" y="148"/>
                  </a:cubicBezTo>
                  <a:cubicBezTo>
                    <a:pt x="152" y="148"/>
                    <a:pt x="154" y="146"/>
                    <a:pt x="155" y="143"/>
                  </a:cubicBezTo>
                  <a:cubicBezTo>
                    <a:pt x="182" y="45"/>
                    <a:pt x="182" y="45"/>
                    <a:pt x="182" y="45"/>
                  </a:cubicBezTo>
                  <a:cubicBezTo>
                    <a:pt x="208" y="111"/>
                    <a:pt x="208" y="111"/>
                    <a:pt x="208" y="111"/>
                  </a:cubicBezTo>
                  <a:cubicBezTo>
                    <a:pt x="203" y="111"/>
                    <a:pt x="203" y="111"/>
                    <a:pt x="203" y="111"/>
                  </a:cubicBezTo>
                  <a:cubicBezTo>
                    <a:pt x="202" y="111"/>
                    <a:pt x="201" y="112"/>
                    <a:pt x="201" y="113"/>
                  </a:cubicBezTo>
                  <a:cubicBezTo>
                    <a:pt x="201" y="114"/>
                    <a:pt x="202" y="115"/>
                    <a:pt x="203" y="115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17" y="133"/>
                    <a:pt x="217" y="133"/>
                    <a:pt x="217" y="133"/>
                  </a:cubicBezTo>
                  <a:cubicBezTo>
                    <a:pt x="217" y="135"/>
                    <a:pt x="219" y="137"/>
                    <a:pt x="222" y="137"/>
                  </a:cubicBezTo>
                  <a:cubicBezTo>
                    <a:pt x="222" y="137"/>
                    <a:pt x="223" y="137"/>
                    <a:pt x="223" y="137"/>
                  </a:cubicBezTo>
                  <a:cubicBezTo>
                    <a:pt x="226" y="137"/>
                    <a:pt x="228" y="135"/>
                    <a:pt x="229" y="132"/>
                  </a:cubicBezTo>
                  <a:cubicBezTo>
                    <a:pt x="233" y="115"/>
                    <a:pt x="233" y="115"/>
                    <a:pt x="233" y="115"/>
                  </a:cubicBezTo>
                  <a:cubicBezTo>
                    <a:pt x="240" y="115"/>
                    <a:pt x="240" y="115"/>
                    <a:pt x="240" y="115"/>
                  </a:cubicBezTo>
                  <a:cubicBezTo>
                    <a:pt x="241" y="115"/>
                    <a:pt x="242" y="114"/>
                    <a:pt x="242" y="113"/>
                  </a:cubicBezTo>
                  <a:cubicBezTo>
                    <a:pt x="242" y="112"/>
                    <a:pt x="241" y="111"/>
                    <a:pt x="240" y="111"/>
                  </a:cubicBezTo>
                  <a:cubicBezTo>
                    <a:pt x="234" y="111"/>
                    <a:pt x="234" y="111"/>
                    <a:pt x="234" y="111"/>
                  </a:cubicBezTo>
                  <a:cubicBezTo>
                    <a:pt x="256" y="27"/>
                    <a:pt x="256" y="27"/>
                    <a:pt x="256" y="27"/>
                  </a:cubicBezTo>
                  <a:lnTo>
                    <a:pt x="259" y="28"/>
                  </a:lnTo>
                  <a:close/>
                  <a:moveTo>
                    <a:pt x="147" y="122"/>
                  </a:moveTo>
                  <a:cubicBezTo>
                    <a:pt x="144" y="115"/>
                    <a:pt x="144" y="115"/>
                    <a:pt x="144" y="115"/>
                  </a:cubicBezTo>
                  <a:cubicBezTo>
                    <a:pt x="144" y="115"/>
                    <a:pt x="144" y="115"/>
                    <a:pt x="144" y="115"/>
                  </a:cubicBezTo>
                  <a:cubicBezTo>
                    <a:pt x="149" y="115"/>
                    <a:pt x="149" y="115"/>
                    <a:pt x="149" y="115"/>
                  </a:cubicBezTo>
                  <a:lnTo>
                    <a:pt x="147" y="12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grpSp>
        <p:nvGrpSpPr>
          <p:cNvPr id="25" name="Group 18"/>
          <p:cNvGrpSpPr>
            <a:grpSpLocks noChangeAspect="1"/>
          </p:cNvGrpSpPr>
          <p:nvPr/>
        </p:nvGrpSpPr>
        <p:grpSpPr bwMode="auto">
          <a:xfrm>
            <a:off x="1271017" y="4297893"/>
            <a:ext cx="400234" cy="223448"/>
            <a:chOff x="3061" y="3242"/>
            <a:chExt cx="609" cy="340"/>
          </a:xfrm>
          <a:solidFill>
            <a:schemeClr val="tx2"/>
          </a:solidFill>
        </p:grpSpPr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3344" y="3324"/>
              <a:ext cx="40" cy="23"/>
            </a:xfrm>
            <a:custGeom>
              <a:avLst/>
              <a:gdLst>
                <a:gd name="T0" fmla="*/ 13 w 26"/>
                <a:gd name="T1" fmla="*/ 13 h 15"/>
                <a:gd name="T2" fmla="*/ 19 w 26"/>
                <a:gd name="T3" fmla="*/ 10 h 15"/>
                <a:gd name="T4" fmla="*/ 24 w 26"/>
                <a:gd name="T5" fmla="*/ 7 h 15"/>
                <a:gd name="T6" fmla="*/ 25 w 26"/>
                <a:gd name="T7" fmla="*/ 3 h 15"/>
                <a:gd name="T8" fmla="*/ 15 w 26"/>
                <a:gd name="T9" fmla="*/ 0 h 15"/>
                <a:gd name="T10" fmla="*/ 0 w 26"/>
                <a:gd name="T11" fmla="*/ 15 h 15"/>
                <a:gd name="T12" fmla="*/ 6 w 26"/>
                <a:gd name="T13" fmla="*/ 14 h 15"/>
                <a:gd name="T14" fmla="*/ 13 w 26"/>
                <a:gd name="T15" fmla="*/ 1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5">
                  <a:moveTo>
                    <a:pt x="13" y="13"/>
                  </a:moveTo>
                  <a:cubicBezTo>
                    <a:pt x="15" y="12"/>
                    <a:pt x="17" y="11"/>
                    <a:pt x="19" y="10"/>
                  </a:cubicBezTo>
                  <a:cubicBezTo>
                    <a:pt x="21" y="9"/>
                    <a:pt x="23" y="8"/>
                    <a:pt x="24" y="7"/>
                  </a:cubicBezTo>
                  <a:cubicBezTo>
                    <a:pt x="26" y="5"/>
                    <a:pt x="26" y="4"/>
                    <a:pt x="25" y="3"/>
                  </a:cubicBezTo>
                  <a:cubicBezTo>
                    <a:pt x="23" y="2"/>
                    <a:pt x="20" y="1"/>
                    <a:pt x="1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15"/>
                    <a:pt x="4" y="14"/>
                    <a:pt x="6" y="14"/>
                  </a:cubicBezTo>
                  <a:cubicBezTo>
                    <a:pt x="8" y="14"/>
                    <a:pt x="11" y="13"/>
                    <a:pt x="1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3360" y="3287"/>
              <a:ext cx="35" cy="19"/>
            </a:xfrm>
            <a:custGeom>
              <a:avLst/>
              <a:gdLst>
                <a:gd name="T0" fmla="*/ 9 w 23"/>
                <a:gd name="T1" fmla="*/ 12 h 12"/>
                <a:gd name="T2" fmla="*/ 23 w 23"/>
                <a:gd name="T3" fmla="*/ 0 h 12"/>
                <a:gd name="T4" fmla="*/ 17 w 23"/>
                <a:gd name="T5" fmla="*/ 0 h 12"/>
                <a:gd name="T6" fmla="*/ 12 w 23"/>
                <a:gd name="T7" fmla="*/ 1 h 12"/>
                <a:gd name="T8" fmla="*/ 7 w 23"/>
                <a:gd name="T9" fmla="*/ 3 h 12"/>
                <a:gd name="T10" fmla="*/ 2 w 23"/>
                <a:gd name="T11" fmla="*/ 6 h 12"/>
                <a:gd name="T12" fmla="*/ 1 w 23"/>
                <a:gd name="T13" fmla="*/ 10 h 12"/>
                <a:gd name="T14" fmla="*/ 9 w 23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12">
                  <a:moveTo>
                    <a:pt x="9" y="12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1" y="0"/>
                    <a:pt x="19" y="0"/>
                    <a:pt x="17" y="0"/>
                  </a:cubicBezTo>
                  <a:cubicBezTo>
                    <a:pt x="15" y="0"/>
                    <a:pt x="14" y="1"/>
                    <a:pt x="12" y="1"/>
                  </a:cubicBezTo>
                  <a:cubicBezTo>
                    <a:pt x="10" y="2"/>
                    <a:pt x="8" y="3"/>
                    <a:pt x="7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2" y="11"/>
                    <a:pt x="5" y="12"/>
                    <a:pt x="9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3061" y="3242"/>
              <a:ext cx="609" cy="157"/>
            </a:xfrm>
            <a:custGeom>
              <a:avLst/>
              <a:gdLst>
                <a:gd name="T0" fmla="*/ 300 w 400"/>
                <a:gd name="T1" fmla="*/ 103 h 103"/>
                <a:gd name="T2" fmla="*/ 304 w 400"/>
                <a:gd name="T3" fmla="*/ 101 h 103"/>
                <a:gd name="T4" fmla="*/ 398 w 400"/>
                <a:gd name="T5" fmla="*/ 9 h 103"/>
                <a:gd name="T6" fmla="*/ 400 w 400"/>
                <a:gd name="T7" fmla="*/ 3 h 103"/>
                <a:gd name="T8" fmla="*/ 395 w 400"/>
                <a:gd name="T9" fmla="*/ 0 h 103"/>
                <a:gd name="T10" fmla="*/ 104 w 400"/>
                <a:gd name="T11" fmla="*/ 0 h 103"/>
                <a:gd name="T12" fmla="*/ 101 w 400"/>
                <a:gd name="T13" fmla="*/ 1 h 103"/>
                <a:gd name="T14" fmla="*/ 2 w 400"/>
                <a:gd name="T15" fmla="*/ 94 h 103"/>
                <a:gd name="T16" fmla="*/ 1 w 400"/>
                <a:gd name="T17" fmla="*/ 99 h 103"/>
                <a:gd name="T18" fmla="*/ 6 w 400"/>
                <a:gd name="T19" fmla="*/ 103 h 103"/>
                <a:gd name="T20" fmla="*/ 300 w 400"/>
                <a:gd name="T21" fmla="*/ 103 h 103"/>
                <a:gd name="T22" fmla="*/ 150 w 400"/>
                <a:gd name="T23" fmla="*/ 59 h 103"/>
                <a:gd name="T24" fmla="*/ 171 w 400"/>
                <a:gd name="T25" fmla="*/ 59 h 103"/>
                <a:gd name="T26" fmla="*/ 168 w 400"/>
                <a:gd name="T27" fmla="*/ 66 h 103"/>
                <a:gd name="T28" fmla="*/ 177 w 400"/>
                <a:gd name="T29" fmla="*/ 69 h 103"/>
                <a:gd name="T30" fmla="*/ 194 w 400"/>
                <a:gd name="T31" fmla="*/ 53 h 103"/>
                <a:gd name="T32" fmla="*/ 192 w 400"/>
                <a:gd name="T33" fmla="*/ 52 h 103"/>
                <a:gd name="T34" fmla="*/ 190 w 400"/>
                <a:gd name="T35" fmla="*/ 52 h 103"/>
                <a:gd name="T36" fmla="*/ 181 w 400"/>
                <a:gd name="T37" fmla="*/ 51 h 103"/>
                <a:gd name="T38" fmla="*/ 174 w 400"/>
                <a:gd name="T39" fmla="*/ 48 h 103"/>
                <a:gd name="T40" fmla="*/ 172 w 400"/>
                <a:gd name="T41" fmla="*/ 44 h 103"/>
                <a:gd name="T42" fmla="*/ 176 w 400"/>
                <a:gd name="T43" fmla="*/ 38 h 103"/>
                <a:gd name="T44" fmla="*/ 186 w 400"/>
                <a:gd name="T45" fmla="*/ 31 h 103"/>
                <a:gd name="T46" fmla="*/ 199 w 400"/>
                <a:gd name="T47" fmla="*/ 26 h 103"/>
                <a:gd name="T48" fmla="*/ 214 w 400"/>
                <a:gd name="T49" fmla="*/ 22 h 103"/>
                <a:gd name="T50" fmla="*/ 228 w 400"/>
                <a:gd name="T51" fmla="*/ 21 h 103"/>
                <a:gd name="T52" fmla="*/ 234 w 400"/>
                <a:gd name="T53" fmla="*/ 15 h 103"/>
                <a:gd name="T54" fmla="*/ 243 w 400"/>
                <a:gd name="T55" fmla="*/ 14 h 103"/>
                <a:gd name="T56" fmla="*/ 237 w 400"/>
                <a:gd name="T57" fmla="*/ 20 h 103"/>
                <a:gd name="T58" fmla="*/ 248 w 400"/>
                <a:gd name="T59" fmla="*/ 21 h 103"/>
                <a:gd name="T60" fmla="*/ 255 w 400"/>
                <a:gd name="T61" fmla="*/ 24 h 103"/>
                <a:gd name="T62" fmla="*/ 257 w 400"/>
                <a:gd name="T63" fmla="*/ 29 h 103"/>
                <a:gd name="T64" fmla="*/ 253 w 400"/>
                <a:gd name="T65" fmla="*/ 36 h 103"/>
                <a:gd name="T66" fmla="*/ 232 w 400"/>
                <a:gd name="T67" fmla="*/ 36 h 103"/>
                <a:gd name="T68" fmla="*/ 234 w 400"/>
                <a:gd name="T69" fmla="*/ 31 h 103"/>
                <a:gd name="T70" fmla="*/ 227 w 400"/>
                <a:gd name="T71" fmla="*/ 29 h 103"/>
                <a:gd name="T72" fmla="*/ 213 w 400"/>
                <a:gd name="T73" fmla="*/ 43 h 103"/>
                <a:gd name="T74" fmla="*/ 216 w 400"/>
                <a:gd name="T75" fmla="*/ 43 h 103"/>
                <a:gd name="T76" fmla="*/ 220 w 400"/>
                <a:gd name="T77" fmla="*/ 44 h 103"/>
                <a:gd name="T78" fmla="*/ 233 w 400"/>
                <a:gd name="T79" fmla="*/ 47 h 103"/>
                <a:gd name="T80" fmla="*/ 237 w 400"/>
                <a:gd name="T81" fmla="*/ 52 h 103"/>
                <a:gd name="T82" fmla="*/ 235 w 400"/>
                <a:gd name="T83" fmla="*/ 57 h 103"/>
                <a:gd name="T84" fmla="*/ 231 w 400"/>
                <a:gd name="T85" fmla="*/ 61 h 103"/>
                <a:gd name="T86" fmla="*/ 225 w 400"/>
                <a:gd name="T87" fmla="*/ 66 h 103"/>
                <a:gd name="T88" fmla="*/ 214 w 400"/>
                <a:gd name="T89" fmla="*/ 71 h 103"/>
                <a:gd name="T90" fmla="*/ 197 w 400"/>
                <a:gd name="T91" fmla="*/ 75 h 103"/>
                <a:gd name="T92" fmla="*/ 176 w 400"/>
                <a:gd name="T93" fmla="*/ 78 h 103"/>
                <a:gd name="T94" fmla="*/ 169 w 400"/>
                <a:gd name="T95" fmla="*/ 84 h 103"/>
                <a:gd name="T96" fmla="*/ 160 w 400"/>
                <a:gd name="T97" fmla="*/ 84 h 103"/>
                <a:gd name="T98" fmla="*/ 167 w 400"/>
                <a:gd name="T99" fmla="*/ 78 h 103"/>
                <a:gd name="T100" fmla="*/ 146 w 400"/>
                <a:gd name="T101" fmla="*/ 72 h 103"/>
                <a:gd name="T102" fmla="*/ 150 w 400"/>
                <a:gd name="T103" fmla="*/ 5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0" h="103">
                  <a:moveTo>
                    <a:pt x="300" y="103"/>
                  </a:moveTo>
                  <a:cubicBezTo>
                    <a:pt x="302" y="103"/>
                    <a:pt x="303" y="102"/>
                    <a:pt x="304" y="101"/>
                  </a:cubicBezTo>
                  <a:cubicBezTo>
                    <a:pt x="398" y="9"/>
                    <a:pt x="398" y="9"/>
                    <a:pt x="398" y="9"/>
                  </a:cubicBezTo>
                  <a:cubicBezTo>
                    <a:pt x="400" y="7"/>
                    <a:pt x="400" y="5"/>
                    <a:pt x="400" y="3"/>
                  </a:cubicBezTo>
                  <a:cubicBezTo>
                    <a:pt x="399" y="1"/>
                    <a:pt x="397" y="0"/>
                    <a:pt x="395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103" y="0"/>
                    <a:pt x="102" y="1"/>
                    <a:pt x="101" y="1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1" y="95"/>
                    <a:pt x="0" y="97"/>
                    <a:pt x="1" y="99"/>
                  </a:cubicBezTo>
                  <a:cubicBezTo>
                    <a:pt x="2" y="101"/>
                    <a:pt x="4" y="103"/>
                    <a:pt x="6" y="103"/>
                  </a:cubicBezTo>
                  <a:lnTo>
                    <a:pt x="300" y="103"/>
                  </a:lnTo>
                  <a:close/>
                  <a:moveTo>
                    <a:pt x="150" y="59"/>
                  </a:moveTo>
                  <a:cubicBezTo>
                    <a:pt x="171" y="59"/>
                    <a:pt x="171" y="59"/>
                    <a:pt x="171" y="59"/>
                  </a:cubicBezTo>
                  <a:cubicBezTo>
                    <a:pt x="168" y="62"/>
                    <a:pt x="167" y="64"/>
                    <a:pt x="168" y="66"/>
                  </a:cubicBezTo>
                  <a:cubicBezTo>
                    <a:pt x="170" y="67"/>
                    <a:pt x="173" y="68"/>
                    <a:pt x="177" y="69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3" y="53"/>
                    <a:pt x="193" y="53"/>
                    <a:pt x="192" y="52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87" y="52"/>
                    <a:pt x="183" y="51"/>
                    <a:pt x="181" y="51"/>
                  </a:cubicBezTo>
                  <a:cubicBezTo>
                    <a:pt x="178" y="50"/>
                    <a:pt x="176" y="49"/>
                    <a:pt x="174" y="48"/>
                  </a:cubicBezTo>
                  <a:cubicBezTo>
                    <a:pt x="172" y="47"/>
                    <a:pt x="172" y="46"/>
                    <a:pt x="172" y="44"/>
                  </a:cubicBezTo>
                  <a:cubicBezTo>
                    <a:pt x="172" y="42"/>
                    <a:pt x="173" y="40"/>
                    <a:pt x="176" y="38"/>
                  </a:cubicBezTo>
                  <a:cubicBezTo>
                    <a:pt x="179" y="35"/>
                    <a:pt x="182" y="33"/>
                    <a:pt x="186" y="31"/>
                  </a:cubicBezTo>
                  <a:cubicBezTo>
                    <a:pt x="191" y="29"/>
                    <a:pt x="195" y="27"/>
                    <a:pt x="199" y="26"/>
                  </a:cubicBezTo>
                  <a:cubicBezTo>
                    <a:pt x="204" y="24"/>
                    <a:pt x="209" y="23"/>
                    <a:pt x="214" y="22"/>
                  </a:cubicBezTo>
                  <a:cubicBezTo>
                    <a:pt x="219" y="21"/>
                    <a:pt x="224" y="21"/>
                    <a:pt x="228" y="21"/>
                  </a:cubicBezTo>
                  <a:cubicBezTo>
                    <a:pt x="234" y="15"/>
                    <a:pt x="234" y="15"/>
                    <a:pt x="234" y="15"/>
                  </a:cubicBezTo>
                  <a:cubicBezTo>
                    <a:pt x="243" y="14"/>
                    <a:pt x="243" y="14"/>
                    <a:pt x="243" y="14"/>
                  </a:cubicBezTo>
                  <a:cubicBezTo>
                    <a:pt x="237" y="20"/>
                    <a:pt x="237" y="20"/>
                    <a:pt x="237" y="20"/>
                  </a:cubicBezTo>
                  <a:cubicBezTo>
                    <a:pt x="241" y="20"/>
                    <a:pt x="245" y="21"/>
                    <a:pt x="248" y="21"/>
                  </a:cubicBezTo>
                  <a:cubicBezTo>
                    <a:pt x="251" y="22"/>
                    <a:pt x="253" y="23"/>
                    <a:pt x="255" y="24"/>
                  </a:cubicBezTo>
                  <a:cubicBezTo>
                    <a:pt x="257" y="25"/>
                    <a:pt x="257" y="27"/>
                    <a:pt x="257" y="29"/>
                  </a:cubicBezTo>
                  <a:cubicBezTo>
                    <a:pt x="257" y="31"/>
                    <a:pt x="256" y="33"/>
                    <a:pt x="253" y="36"/>
                  </a:cubicBezTo>
                  <a:cubicBezTo>
                    <a:pt x="232" y="36"/>
                    <a:pt x="232" y="36"/>
                    <a:pt x="232" y="36"/>
                  </a:cubicBezTo>
                  <a:cubicBezTo>
                    <a:pt x="234" y="34"/>
                    <a:pt x="235" y="33"/>
                    <a:pt x="234" y="31"/>
                  </a:cubicBezTo>
                  <a:cubicBezTo>
                    <a:pt x="233" y="30"/>
                    <a:pt x="231" y="29"/>
                    <a:pt x="227" y="29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4" y="43"/>
                    <a:pt x="215" y="43"/>
                    <a:pt x="216" y="43"/>
                  </a:cubicBezTo>
                  <a:cubicBezTo>
                    <a:pt x="217" y="43"/>
                    <a:pt x="218" y="44"/>
                    <a:pt x="220" y="44"/>
                  </a:cubicBezTo>
                  <a:cubicBezTo>
                    <a:pt x="226" y="45"/>
                    <a:pt x="230" y="46"/>
                    <a:pt x="233" y="47"/>
                  </a:cubicBezTo>
                  <a:cubicBezTo>
                    <a:pt x="235" y="49"/>
                    <a:pt x="236" y="50"/>
                    <a:pt x="237" y="52"/>
                  </a:cubicBezTo>
                  <a:cubicBezTo>
                    <a:pt x="237" y="54"/>
                    <a:pt x="236" y="55"/>
                    <a:pt x="235" y="57"/>
                  </a:cubicBezTo>
                  <a:cubicBezTo>
                    <a:pt x="234" y="59"/>
                    <a:pt x="232" y="60"/>
                    <a:pt x="231" y="61"/>
                  </a:cubicBezTo>
                  <a:cubicBezTo>
                    <a:pt x="230" y="63"/>
                    <a:pt x="228" y="64"/>
                    <a:pt x="225" y="66"/>
                  </a:cubicBezTo>
                  <a:cubicBezTo>
                    <a:pt x="222" y="68"/>
                    <a:pt x="218" y="69"/>
                    <a:pt x="214" y="71"/>
                  </a:cubicBezTo>
                  <a:cubicBezTo>
                    <a:pt x="209" y="73"/>
                    <a:pt x="204" y="74"/>
                    <a:pt x="197" y="75"/>
                  </a:cubicBezTo>
                  <a:cubicBezTo>
                    <a:pt x="191" y="77"/>
                    <a:pt x="184" y="77"/>
                    <a:pt x="176" y="78"/>
                  </a:cubicBezTo>
                  <a:cubicBezTo>
                    <a:pt x="169" y="84"/>
                    <a:pt x="169" y="84"/>
                    <a:pt x="169" y="84"/>
                  </a:cubicBezTo>
                  <a:cubicBezTo>
                    <a:pt x="160" y="84"/>
                    <a:pt x="160" y="84"/>
                    <a:pt x="160" y="84"/>
                  </a:cubicBezTo>
                  <a:cubicBezTo>
                    <a:pt x="167" y="78"/>
                    <a:pt x="167" y="78"/>
                    <a:pt x="167" y="78"/>
                  </a:cubicBezTo>
                  <a:cubicBezTo>
                    <a:pt x="156" y="77"/>
                    <a:pt x="149" y="75"/>
                    <a:pt x="146" y="72"/>
                  </a:cubicBezTo>
                  <a:cubicBezTo>
                    <a:pt x="143" y="69"/>
                    <a:pt x="145" y="65"/>
                    <a:pt x="150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3064" y="3284"/>
              <a:ext cx="606" cy="177"/>
            </a:xfrm>
            <a:custGeom>
              <a:avLst/>
              <a:gdLst>
                <a:gd name="T0" fmla="*/ 304 w 398"/>
                <a:gd name="T1" fmla="*/ 94 h 115"/>
                <a:gd name="T2" fmla="*/ 0 w 398"/>
                <a:gd name="T3" fmla="*/ 94 h 115"/>
                <a:gd name="T4" fmla="*/ 0 w 398"/>
                <a:gd name="T5" fmla="*/ 115 h 115"/>
                <a:gd name="T6" fmla="*/ 309 w 398"/>
                <a:gd name="T7" fmla="*/ 115 h 115"/>
                <a:gd name="T8" fmla="*/ 316 w 398"/>
                <a:gd name="T9" fmla="*/ 112 h 115"/>
                <a:gd name="T10" fmla="*/ 398 w 398"/>
                <a:gd name="T11" fmla="*/ 31 h 115"/>
                <a:gd name="T12" fmla="*/ 398 w 398"/>
                <a:gd name="T13" fmla="*/ 0 h 115"/>
                <a:gd name="T14" fmla="*/ 304 w 398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115">
                  <a:moveTo>
                    <a:pt x="304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09" y="115"/>
                    <a:pt x="309" y="115"/>
                    <a:pt x="309" y="115"/>
                  </a:cubicBezTo>
                  <a:cubicBezTo>
                    <a:pt x="311" y="115"/>
                    <a:pt x="314" y="114"/>
                    <a:pt x="316" y="112"/>
                  </a:cubicBezTo>
                  <a:cubicBezTo>
                    <a:pt x="398" y="31"/>
                    <a:pt x="398" y="31"/>
                    <a:pt x="398" y="31"/>
                  </a:cubicBezTo>
                  <a:cubicBezTo>
                    <a:pt x="398" y="0"/>
                    <a:pt x="398" y="0"/>
                    <a:pt x="398" y="0"/>
                  </a:cubicBezTo>
                  <a:lnTo>
                    <a:pt x="304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3064" y="3363"/>
              <a:ext cx="606" cy="159"/>
            </a:xfrm>
            <a:custGeom>
              <a:avLst/>
              <a:gdLst>
                <a:gd name="T0" fmla="*/ 0 w 398"/>
                <a:gd name="T1" fmla="*/ 83 h 104"/>
                <a:gd name="T2" fmla="*/ 0 w 398"/>
                <a:gd name="T3" fmla="*/ 104 h 104"/>
                <a:gd name="T4" fmla="*/ 319 w 398"/>
                <a:gd name="T5" fmla="*/ 104 h 104"/>
                <a:gd name="T6" fmla="*/ 326 w 398"/>
                <a:gd name="T7" fmla="*/ 101 h 104"/>
                <a:gd name="T8" fmla="*/ 398 w 398"/>
                <a:gd name="T9" fmla="*/ 30 h 104"/>
                <a:gd name="T10" fmla="*/ 398 w 398"/>
                <a:gd name="T11" fmla="*/ 0 h 104"/>
                <a:gd name="T12" fmla="*/ 315 w 398"/>
                <a:gd name="T13" fmla="*/ 83 h 104"/>
                <a:gd name="T14" fmla="*/ 0 w 398"/>
                <a:gd name="T15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104">
                  <a:moveTo>
                    <a:pt x="0" y="83"/>
                  </a:moveTo>
                  <a:cubicBezTo>
                    <a:pt x="0" y="104"/>
                    <a:pt x="0" y="104"/>
                    <a:pt x="0" y="104"/>
                  </a:cubicBezTo>
                  <a:cubicBezTo>
                    <a:pt x="319" y="104"/>
                    <a:pt x="319" y="104"/>
                    <a:pt x="319" y="104"/>
                  </a:cubicBezTo>
                  <a:cubicBezTo>
                    <a:pt x="322" y="104"/>
                    <a:pt x="324" y="103"/>
                    <a:pt x="326" y="101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15" y="83"/>
                    <a:pt x="315" y="83"/>
                    <a:pt x="315" y="83"/>
                  </a:cubicBezTo>
                  <a:lnTo>
                    <a:pt x="0" y="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3064" y="3438"/>
              <a:ext cx="606" cy="144"/>
            </a:xfrm>
            <a:custGeom>
              <a:avLst/>
              <a:gdLst>
                <a:gd name="T0" fmla="*/ 0 w 398"/>
                <a:gd name="T1" fmla="*/ 74 h 94"/>
                <a:gd name="T2" fmla="*/ 0 w 398"/>
                <a:gd name="T3" fmla="*/ 94 h 94"/>
                <a:gd name="T4" fmla="*/ 328 w 398"/>
                <a:gd name="T5" fmla="*/ 94 h 94"/>
                <a:gd name="T6" fmla="*/ 337 w 398"/>
                <a:gd name="T7" fmla="*/ 91 h 94"/>
                <a:gd name="T8" fmla="*/ 398 w 398"/>
                <a:gd name="T9" fmla="*/ 30 h 94"/>
                <a:gd name="T10" fmla="*/ 398 w 398"/>
                <a:gd name="T11" fmla="*/ 0 h 94"/>
                <a:gd name="T12" fmla="*/ 324 w 398"/>
                <a:gd name="T13" fmla="*/ 74 h 94"/>
                <a:gd name="T14" fmla="*/ 0 w 398"/>
                <a:gd name="T15" fmla="*/ 7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8" h="94">
                  <a:moveTo>
                    <a:pt x="0" y="7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328" y="94"/>
                    <a:pt x="328" y="94"/>
                    <a:pt x="328" y="94"/>
                  </a:cubicBezTo>
                  <a:cubicBezTo>
                    <a:pt x="331" y="94"/>
                    <a:pt x="335" y="93"/>
                    <a:pt x="337" y="91"/>
                  </a:cubicBezTo>
                  <a:cubicBezTo>
                    <a:pt x="398" y="30"/>
                    <a:pt x="398" y="30"/>
                    <a:pt x="398" y="3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24" y="74"/>
                    <a:pt x="324" y="74"/>
                    <a:pt x="324" y="74"/>
                  </a:cubicBezTo>
                  <a:lnTo>
                    <a:pt x="0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5" rIns="78191" bIns="39095" numCol="1" anchor="t" anchorCtr="0" compatLnSpc="1">
              <a:prstTxWarp prst="textNoShape">
                <a:avLst/>
              </a:prstTxWarp>
            </a:bodyPr>
            <a:lstStyle/>
            <a:p>
              <a:endParaRPr lang="en-AU"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</p:grpSp>
      <p:sp>
        <p:nvSpPr>
          <p:cNvPr id="32" name="Freeform 10"/>
          <p:cNvSpPr>
            <a:spLocks noEditPoints="1"/>
          </p:cNvSpPr>
          <p:nvPr/>
        </p:nvSpPr>
        <p:spPr bwMode="auto">
          <a:xfrm>
            <a:off x="1259468" y="2866739"/>
            <a:ext cx="387756" cy="347342"/>
          </a:xfrm>
          <a:custGeom>
            <a:avLst/>
            <a:gdLst>
              <a:gd name="T0" fmla="*/ 163 w 400"/>
              <a:gd name="T1" fmla="*/ 0 h 400"/>
              <a:gd name="T2" fmla="*/ 163 w 400"/>
              <a:gd name="T3" fmla="*/ 400 h 400"/>
              <a:gd name="T4" fmla="*/ 400 w 400"/>
              <a:gd name="T5" fmla="*/ 200 h 400"/>
              <a:gd name="T6" fmla="*/ 382 w 400"/>
              <a:gd name="T7" fmla="*/ 150 h 400"/>
              <a:gd name="T8" fmla="*/ 313 w 400"/>
              <a:gd name="T9" fmla="*/ 125 h 400"/>
              <a:gd name="T10" fmla="*/ 382 w 400"/>
              <a:gd name="T11" fmla="*/ 150 h 400"/>
              <a:gd name="T12" fmla="*/ 364 w 400"/>
              <a:gd name="T13" fmla="*/ 100 h 400"/>
              <a:gd name="T14" fmla="*/ 289 w 400"/>
              <a:gd name="T15" fmla="*/ 75 h 400"/>
              <a:gd name="T16" fmla="*/ 291 w 400"/>
              <a:gd name="T17" fmla="*/ 25 h 400"/>
              <a:gd name="T18" fmla="*/ 270 w 400"/>
              <a:gd name="T19" fmla="*/ 50 h 400"/>
              <a:gd name="T20" fmla="*/ 241 w 400"/>
              <a:gd name="T21" fmla="*/ 25 h 400"/>
              <a:gd name="T22" fmla="*/ 163 w 400"/>
              <a:gd name="T23" fmla="*/ 387 h 400"/>
              <a:gd name="T24" fmla="*/ 163 w 400"/>
              <a:gd name="T25" fmla="*/ 12 h 400"/>
              <a:gd name="T26" fmla="*/ 163 w 400"/>
              <a:gd name="T27" fmla="*/ 387 h 400"/>
              <a:gd name="T28" fmla="*/ 289 w 400"/>
              <a:gd name="T29" fmla="*/ 325 h 400"/>
              <a:gd name="T30" fmla="*/ 364 w 400"/>
              <a:gd name="T31" fmla="*/ 300 h 400"/>
              <a:gd name="T32" fmla="*/ 225 w 400"/>
              <a:gd name="T33" fmla="*/ 207 h 400"/>
              <a:gd name="T34" fmla="*/ 217 w 400"/>
              <a:gd name="T35" fmla="*/ 277 h 400"/>
              <a:gd name="T36" fmla="*/ 174 w 400"/>
              <a:gd name="T37" fmla="*/ 325 h 400"/>
              <a:gd name="T38" fmla="*/ 151 w 400"/>
              <a:gd name="T39" fmla="*/ 297 h 400"/>
              <a:gd name="T40" fmla="*/ 130 w 400"/>
              <a:gd name="T41" fmla="*/ 233 h 400"/>
              <a:gd name="T42" fmla="*/ 183 w 400"/>
              <a:gd name="T43" fmla="*/ 257 h 400"/>
              <a:gd name="T44" fmla="*/ 183 w 400"/>
              <a:gd name="T45" fmla="*/ 227 h 400"/>
              <a:gd name="T46" fmla="*/ 125 w 400"/>
              <a:gd name="T47" fmla="*/ 201 h 400"/>
              <a:gd name="T48" fmla="*/ 100 w 400"/>
              <a:gd name="T49" fmla="*/ 154 h 400"/>
              <a:gd name="T50" fmla="*/ 151 w 400"/>
              <a:gd name="T51" fmla="*/ 97 h 400"/>
              <a:gd name="T52" fmla="*/ 174 w 400"/>
              <a:gd name="T53" fmla="*/ 75 h 400"/>
              <a:gd name="T54" fmla="*/ 226 w 400"/>
              <a:gd name="T55" fmla="*/ 142 h 400"/>
              <a:gd name="T56" fmla="*/ 164 w 400"/>
              <a:gd name="T57" fmla="*/ 127 h 400"/>
              <a:gd name="T58" fmla="*/ 142 w 400"/>
              <a:gd name="T59" fmla="*/ 148 h 400"/>
              <a:gd name="T60" fmla="*/ 172 w 400"/>
              <a:gd name="T61" fmla="*/ 174 h 400"/>
              <a:gd name="T62" fmla="*/ 225 w 400"/>
              <a:gd name="T63" fmla="*/ 20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400">
                <a:moveTo>
                  <a:pt x="238" y="0"/>
                </a:moveTo>
                <a:cubicBezTo>
                  <a:pt x="163" y="0"/>
                  <a:pt x="163" y="0"/>
                  <a:pt x="163" y="0"/>
                </a:cubicBezTo>
                <a:cubicBezTo>
                  <a:pt x="73" y="0"/>
                  <a:pt x="0" y="89"/>
                  <a:pt x="0" y="200"/>
                </a:cubicBezTo>
                <a:cubicBezTo>
                  <a:pt x="0" y="310"/>
                  <a:pt x="73" y="400"/>
                  <a:pt x="163" y="400"/>
                </a:cubicBezTo>
                <a:cubicBezTo>
                  <a:pt x="238" y="400"/>
                  <a:pt x="238" y="400"/>
                  <a:pt x="238" y="400"/>
                </a:cubicBezTo>
                <a:cubicBezTo>
                  <a:pt x="327" y="400"/>
                  <a:pt x="400" y="310"/>
                  <a:pt x="400" y="200"/>
                </a:cubicBezTo>
                <a:cubicBezTo>
                  <a:pt x="400" y="89"/>
                  <a:pt x="327" y="0"/>
                  <a:pt x="238" y="0"/>
                </a:cubicBezTo>
                <a:close/>
                <a:moveTo>
                  <a:pt x="382" y="150"/>
                </a:moveTo>
                <a:cubicBezTo>
                  <a:pt x="319" y="150"/>
                  <a:pt x="319" y="150"/>
                  <a:pt x="319" y="150"/>
                </a:cubicBezTo>
                <a:cubicBezTo>
                  <a:pt x="318" y="141"/>
                  <a:pt x="315" y="133"/>
                  <a:pt x="313" y="125"/>
                </a:cubicBezTo>
                <a:cubicBezTo>
                  <a:pt x="375" y="125"/>
                  <a:pt x="375" y="125"/>
                  <a:pt x="375" y="125"/>
                </a:cubicBezTo>
                <a:cubicBezTo>
                  <a:pt x="378" y="133"/>
                  <a:pt x="380" y="141"/>
                  <a:pt x="382" y="150"/>
                </a:cubicBezTo>
                <a:close/>
                <a:moveTo>
                  <a:pt x="349" y="75"/>
                </a:moveTo>
                <a:cubicBezTo>
                  <a:pt x="355" y="83"/>
                  <a:pt x="360" y="91"/>
                  <a:pt x="364" y="100"/>
                </a:cubicBezTo>
                <a:cubicBezTo>
                  <a:pt x="303" y="100"/>
                  <a:pt x="303" y="100"/>
                  <a:pt x="303" y="100"/>
                </a:cubicBezTo>
                <a:cubicBezTo>
                  <a:pt x="299" y="91"/>
                  <a:pt x="294" y="83"/>
                  <a:pt x="289" y="75"/>
                </a:cubicBezTo>
                <a:lnTo>
                  <a:pt x="349" y="75"/>
                </a:lnTo>
                <a:close/>
                <a:moveTo>
                  <a:pt x="291" y="25"/>
                </a:moveTo>
                <a:cubicBezTo>
                  <a:pt x="304" y="31"/>
                  <a:pt x="316" y="39"/>
                  <a:pt x="327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70" y="50"/>
                  <a:pt x="270" y="50"/>
                  <a:pt x="270" y="50"/>
                </a:cubicBezTo>
                <a:cubicBezTo>
                  <a:pt x="261" y="41"/>
                  <a:pt x="251" y="32"/>
                  <a:pt x="241" y="25"/>
                </a:cubicBezTo>
                <a:lnTo>
                  <a:pt x="291" y="25"/>
                </a:lnTo>
                <a:close/>
                <a:moveTo>
                  <a:pt x="163" y="387"/>
                </a:moveTo>
                <a:cubicBezTo>
                  <a:pt x="80" y="387"/>
                  <a:pt x="13" y="303"/>
                  <a:pt x="13" y="200"/>
                </a:cubicBezTo>
                <a:cubicBezTo>
                  <a:pt x="13" y="96"/>
                  <a:pt x="80" y="12"/>
                  <a:pt x="163" y="12"/>
                </a:cubicBezTo>
                <a:cubicBezTo>
                  <a:pt x="245" y="12"/>
                  <a:pt x="313" y="96"/>
                  <a:pt x="313" y="200"/>
                </a:cubicBezTo>
                <a:cubicBezTo>
                  <a:pt x="313" y="303"/>
                  <a:pt x="245" y="387"/>
                  <a:pt x="163" y="387"/>
                </a:cubicBezTo>
                <a:close/>
                <a:moveTo>
                  <a:pt x="349" y="325"/>
                </a:moveTo>
                <a:cubicBezTo>
                  <a:pt x="289" y="325"/>
                  <a:pt x="289" y="325"/>
                  <a:pt x="289" y="325"/>
                </a:cubicBezTo>
                <a:cubicBezTo>
                  <a:pt x="294" y="317"/>
                  <a:pt x="299" y="309"/>
                  <a:pt x="303" y="300"/>
                </a:cubicBezTo>
                <a:cubicBezTo>
                  <a:pt x="364" y="300"/>
                  <a:pt x="364" y="300"/>
                  <a:pt x="364" y="300"/>
                </a:cubicBezTo>
                <a:cubicBezTo>
                  <a:pt x="360" y="309"/>
                  <a:pt x="355" y="317"/>
                  <a:pt x="349" y="325"/>
                </a:cubicBezTo>
                <a:close/>
                <a:moveTo>
                  <a:pt x="225" y="207"/>
                </a:moveTo>
                <a:cubicBezTo>
                  <a:pt x="229" y="216"/>
                  <a:pt x="232" y="225"/>
                  <a:pt x="232" y="236"/>
                </a:cubicBezTo>
                <a:cubicBezTo>
                  <a:pt x="232" y="252"/>
                  <a:pt x="227" y="266"/>
                  <a:pt x="217" y="277"/>
                </a:cubicBezTo>
                <a:cubicBezTo>
                  <a:pt x="207" y="288"/>
                  <a:pt x="193" y="295"/>
                  <a:pt x="174" y="297"/>
                </a:cubicBezTo>
                <a:cubicBezTo>
                  <a:pt x="174" y="325"/>
                  <a:pt x="174" y="325"/>
                  <a:pt x="174" y="325"/>
                </a:cubicBezTo>
                <a:cubicBezTo>
                  <a:pt x="151" y="325"/>
                  <a:pt x="151" y="325"/>
                  <a:pt x="151" y="325"/>
                </a:cubicBezTo>
                <a:cubicBezTo>
                  <a:pt x="151" y="297"/>
                  <a:pt x="151" y="297"/>
                  <a:pt x="151" y="297"/>
                </a:cubicBezTo>
                <a:cubicBezTo>
                  <a:pt x="120" y="293"/>
                  <a:pt x="101" y="275"/>
                  <a:pt x="93" y="243"/>
                </a:cubicBezTo>
                <a:cubicBezTo>
                  <a:pt x="130" y="233"/>
                  <a:pt x="130" y="233"/>
                  <a:pt x="130" y="233"/>
                </a:cubicBezTo>
                <a:cubicBezTo>
                  <a:pt x="133" y="254"/>
                  <a:pt x="144" y="264"/>
                  <a:pt x="164" y="264"/>
                </a:cubicBezTo>
                <a:cubicBezTo>
                  <a:pt x="172" y="264"/>
                  <a:pt x="179" y="262"/>
                  <a:pt x="183" y="257"/>
                </a:cubicBezTo>
                <a:cubicBezTo>
                  <a:pt x="187" y="253"/>
                  <a:pt x="190" y="248"/>
                  <a:pt x="190" y="241"/>
                </a:cubicBezTo>
                <a:cubicBezTo>
                  <a:pt x="190" y="235"/>
                  <a:pt x="187" y="230"/>
                  <a:pt x="183" y="227"/>
                </a:cubicBezTo>
                <a:cubicBezTo>
                  <a:pt x="179" y="223"/>
                  <a:pt x="170" y="219"/>
                  <a:pt x="155" y="214"/>
                </a:cubicBezTo>
                <a:cubicBezTo>
                  <a:pt x="142" y="210"/>
                  <a:pt x="132" y="205"/>
                  <a:pt x="125" y="201"/>
                </a:cubicBezTo>
                <a:cubicBezTo>
                  <a:pt x="117" y="196"/>
                  <a:pt x="111" y="190"/>
                  <a:pt x="107" y="182"/>
                </a:cubicBezTo>
                <a:cubicBezTo>
                  <a:pt x="102" y="174"/>
                  <a:pt x="100" y="165"/>
                  <a:pt x="100" y="154"/>
                </a:cubicBezTo>
                <a:cubicBezTo>
                  <a:pt x="100" y="140"/>
                  <a:pt x="104" y="128"/>
                  <a:pt x="112" y="117"/>
                </a:cubicBezTo>
                <a:cubicBezTo>
                  <a:pt x="120" y="106"/>
                  <a:pt x="133" y="99"/>
                  <a:pt x="151" y="97"/>
                </a:cubicBezTo>
                <a:cubicBezTo>
                  <a:pt x="151" y="75"/>
                  <a:pt x="151" y="75"/>
                  <a:pt x="151" y="75"/>
                </a:cubicBezTo>
                <a:cubicBezTo>
                  <a:pt x="174" y="75"/>
                  <a:pt x="174" y="75"/>
                  <a:pt x="174" y="75"/>
                </a:cubicBezTo>
                <a:cubicBezTo>
                  <a:pt x="174" y="97"/>
                  <a:pt x="174" y="97"/>
                  <a:pt x="174" y="97"/>
                </a:cubicBezTo>
                <a:cubicBezTo>
                  <a:pt x="201" y="100"/>
                  <a:pt x="218" y="115"/>
                  <a:pt x="226" y="142"/>
                </a:cubicBezTo>
                <a:cubicBezTo>
                  <a:pt x="193" y="155"/>
                  <a:pt x="193" y="155"/>
                  <a:pt x="193" y="155"/>
                </a:cubicBezTo>
                <a:cubicBezTo>
                  <a:pt x="187" y="137"/>
                  <a:pt x="177" y="127"/>
                  <a:pt x="164" y="127"/>
                </a:cubicBezTo>
                <a:cubicBezTo>
                  <a:pt x="157" y="127"/>
                  <a:pt x="152" y="129"/>
                  <a:pt x="148" y="134"/>
                </a:cubicBezTo>
                <a:cubicBezTo>
                  <a:pt x="144" y="138"/>
                  <a:pt x="142" y="143"/>
                  <a:pt x="142" y="148"/>
                </a:cubicBezTo>
                <a:cubicBezTo>
                  <a:pt x="142" y="154"/>
                  <a:pt x="143" y="159"/>
                  <a:pt x="147" y="162"/>
                </a:cubicBezTo>
                <a:cubicBezTo>
                  <a:pt x="151" y="165"/>
                  <a:pt x="160" y="169"/>
                  <a:pt x="172" y="174"/>
                </a:cubicBezTo>
                <a:cubicBezTo>
                  <a:pt x="186" y="179"/>
                  <a:pt x="198" y="184"/>
                  <a:pt x="205" y="189"/>
                </a:cubicBezTo>
                <a:cubicBezTo>
                  <a:pt x="214" y="193"/>
                  <a:pt x="220" y="199"/>
                  <a:pt x="225" y="207"/>
                </a:cubicBezTo>
                <a:close/>
              </a:path>
            </a:pathLst>
          </a:custGeom>
          <a:solidFill>
            <a:schemeClr val="tx2"/>
          </a:solidFill>
          <a:ln w="25400">
            <a:solidFill>
              <a:schemeClr val="tx2"/>
            </a:solidFill>
          </a:ln>
        </p:spPr>
        <p:txBody>
          <a:bodyPr vert="horz" wrap="square" lIns="78191" tIns="39095" rIns="78191" bIns="39095" numCol="1" anchor="t" anchorCtr="0" compatLnSpc="1">
            <a:prstTxWarp prst="textNoShape">
              <a:avLst/>
            </a:prstTxWarp>
          </a:bodyPr>
          <a:lstStyle/>
          <a:p>
            <a:endParaRPr lang="en-AU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 Box 14"/>
          <p:cNvSpPr txBox="1">
            <a:spLocks noChangeArrowheads="1"/>
          </p:cNvSpPr>
          <p:nvPr/>
        </p:nvSpPr>
        <p:spPr bwMode="auto">
          <a:xfrm>
            <a:off x="5763234" y="1884153"/>
            <a:ext cx="2380165" cy="4114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25400" cap="flat" cmpd="sng" algn="ctr">
            <a:solidFill>
              <a:srgbClr val="0070C0"/>
            </a:solidFill>
            <a:prstDash val="lgDash"/>
            <a:headEnd/>
            <a:tailEnd/>
          </a:ln>
          <a:effectLst/>
        </p:spPr>
        <p:txBody>
          <a:bodyPr lIns="0" tIns="36000" rIns="0" bIns="36000" anchor="ctr" anchorCtr="1"/>
          <a:lstStyle/>
          <a:p>
            <a:pPr marL="98425" indent="-98425" fontAlgn="auto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defRPr/>
            </a:pP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giá</a:t>
            </a:r>
            <a:endParaRPr lang="en-US" altLang="ko-KR" b="1" kern="0" dirty="0">
              <a:latin typeface="Times New Roman" pitchFamily="18" charset="0"/>
              <a:cs typeface="Times New Roman" pitchFamily="18" charset="0"/>
            </a:endParaRPr>
          </a:p>
          <a:p>
            <a:pPr marL="98425" indent="-98425" fontAlgn="auto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defRPr/>
            </a:pP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altLang="ko-KR" b="1" kern="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kumimoji="0" lang="en-US" altLang="ko-KR" b="1" kern="0" dirty="0">
                <a:latin typeface="Times New Roman" pitchFamily="18" charset="0"/>
                <a:cs typeface="Times New Roman" pitchFamily="18" charset="0"/>
              </a:rPr>
              <a:t> Black Scholes)</a:t>
            </a:r>
          </a:p>
          <a:p>
            <a:pPr marL="98425" indent="-98425" algn="ctr" fontAlgn="auto">
              <a:lnSpc>
                <a:spcPct val="112000"/>
              </a:lnSpc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defRPr/>
            </a:pPr>
            <a:endParaRPr kumimoji="0" lang="ko-KR" altLang="en-US" b="1" kern="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8744632" y="3429000"/>
            <a:ext cx="2011330" cy="1295400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Ins="0" anchor="ctr"/>
          <a:lstStyle/>
          <a:p>
            <a:pPr marL="98425" indent="-98425" algn="ctr" fontAlgn="auto"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defRPr/>
            </a:pPr>
            <a:r>
              <a:rPr lang="en-US" altLang="ko-KR" sz="20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altLang="ko-KR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98425" indent="-98425" algn="ctr" fontAlgn="auto">
              <a:spcBef>
                <a:spcPct val="20000"/>
              </a:spcBef>
              <a:spcAft>
                <a:spcPts val="0"/>
              </a:spcAft>
              <a:buClr>
                <a:srgbClr val="00718B"/>
              </a:buClr>
              <a:defRPr/>
            </a:pPr>
            <a:r>
              <a:rPr lang="en-US" altLang="ko-KR" sz="20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altLang="ko-KR" sz="2000" b="1" kern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000" b="1" kern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</a:t>
            </a:r>
            <a:endParaRPr lang="ko-KR" altLang="en-US" sz="2000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8262726" y="3945428"/>
            <a:ext cx="481906" cy="0"/>
          </a:xfrm>
          <a:prstGeom prst="line">
            <a:avLst/>
          </a:prstGeom>
          <a:solidFill>
            <a:srgbClr val="FFFFFF"/>
          </a:solidFill>
          <a:ln w="25400" cap="flat" cmpd="sng" algn="ctr">
            <a:solidFill>
              <a:schemeClr val="tx1"/>
            </a:solidFill>
            <a:prstDash val="solid"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b="1" ker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4815440" y="2308622"/>
            <a:ext cx="786652" cy="314519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C6A9E8F-5AEF-4A30-A001-3B2334654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9894347"/>
              </p:ext>
            </p:extLst>
          </p:nvPr>
        </p:nvGraphicFramePr>
        <p:xfrm>
          <a:off x="1792333" y="2073161"/>
          <a:ext cx="2945107" cy="3588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107">
                  <a:extLst>
                    <a:ext uri="{9D8B030D-6E8A-4147-A177-3AD203B41FA5}">
                      <a16:colId xmlns:a16="http://schemas.microsoft.com/office/drawing/2014/main" val="1083312649"/>
                    </a:ext>
                  </a:extLst>
                </a:gridCol>
              </a:tblGrid>
              <a:tr h="648264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998893"/>
                  </a:ext>
                </a:extLst>
              </a:tr>
              <a:tr h="5854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7738891"/>
                  </a:ext>
                </a:extLst>
              </a:tr>
              <a:tr h="585443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353145"/>
                  </a:ext>
                </a:extLst>
              </a:tr>
              <a:tr h="797523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 biến động giá </a:t>
                      </a:r>
                    </a:p>
                    <a:p>
                      <a:pPr algn="ctr"/>
                      <a:r>
                        <a:rPr lang="en-US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(volatility)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744037"/>
                  </a:ext>
                </a:extLst>
              </a:tr>
              <a:tr h="971588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Lãi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suất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rủi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B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261934"/>
                  </a:ext>
                </a:extLst>
              </a:tr>
            </a:tbl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F246F31-8A21-4624-AF34-DA0CDB84D732}"/>
              </a:ext>
            </a:extLst>
          </p:cNvPr>
          <p:cNvCxnSpPr>
            <a:cxnSpLocks/>
          </p:cNvCxnSpPr>
          <p:nvPr/>
        </p:nvCxnSpPr>
        <p:spPr>
          <a:xfrm>
            <a:off x="9768822" y="2610019"/>
            <a:ext cx="4521" cy="7677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BA13868-4EFE-4924-A9A7-A6C015C35510}"/>
              </a:ext>
            </a:extLst>
          </p:cNvPr>
          <p:cNvSpPr/>
          <p:nvPr/>
        </p:nvSpPr>
        <p:spPr>
          <a:xfrm>
            <a:off x="8703719" y="2026863"/>
            <a:ext cx="2238223" cy="50575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F938A2-6FA2-4D87-A9E1-6EE7E5A1B22B}"/>
              </a:ext>
            </a:extLst>
          </p:cNvPr>
          <p:cNvSpPr/>
          <p:nvPr/>
        </p:nvSpPr>
        <p:spPr>
          <a:xfrm>
            <a:off x="609600" y="6397824"/>
            <a:ext cx="100356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https://www.hsx.vn/Modules/Listed/Web/blackschole?fid=2fa914efcf8d45a8a836985f4bcc8195</a:t>
            </a:r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22DCF-97EC-40DF-BEA4-30765EB2A60F}"/>
              </a:ext>
            </a:extLst>
          </p:cNvPr>
          <p:cNvSpPr/>
          <p:nvPr/>
        </p:nvSpPr>
        <p:spPr>
          <a:xfrm>
            <a:off x="914400" y="1627218"/>
            <a:ext cx="4054382" cy="2110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latin typeface="Times" panose="02020603050405020304" pitchFamily="18" charset="0"/>
                <a:cs typeface="Times" panose="02020603050405020304" pitchFamily="18" charset="0"/>
              </a:rPr>
              <a:t>MÔ HÌNH ĐỊNH GIÁ CW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F022-B1A9-4E63-B921-9399B8435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C0E1B-B796-4654-B5AE-633654ADE663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 bwMode="white">
          <a:xfrm>
            <a:off x="2133602" y="122238"/>
            <a:ext cx="8077199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endParaRPr lang="en-US" sz="4000" kern="0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135" y="1891982"/>
            <a:ext cx="8222530" cy="473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19"/>
          <p:cNvSpPr/>
          <p:nvPr/>
        </p:nvSpPr>
        <p:spPr>
          <a:xfrm>
            <a:off x="5486400" y="6019800"/>
            <a:ext cx="2895600" cy="3810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177EC-45DC-4483-937C-84B7AB7AE614}"/>
              </a:ext>
            </a:extLst>
          </p:cNvPr>
          <p:cNvSpPr txBox="1"/>
          <p:nvPr/>
        </p:nvSpPr>
        <p:spPr>
          <a:xfrm>
            <a:off x="1375135" y="1424932"/>
            <a:ext cx="6476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CW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SGDCK TP.HCM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A9312A94-ADDF-464B-AED7-F7E41BB23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51629"/>
            <a:ext cx="8153401" cy="563562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(t.t)</a:t>
            </a:r>
            <a:endParaRPr lang="en-US" sz="30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7A74-CA0B-466E-A46D-9BC53140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09600"/>
            <a:ext cx="9753600" cy="76200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2.2.4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81352AC-BEBF-4A5B-8F36-C3262567B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975360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50%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CW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ro.</a:t>
            </a:r>
          </a:p>
          <a:p>
            <a:pPr>
              <a:spcBef>
                <a:spcPts val="1200"/>
              </a:spcBef>
            </a:pP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CW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90E51B-5DEE-449D-89D9-DCEAF0A37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3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2B1418D-63BB-4B51-B151-4F81CE9CA610}"/>
              </a:ext>
            </a:extLst>
          </p:cNvPr>
          <p:cNvSpPr/>
          <p:nvPr/>
        </p:nvSpPr>
        <p:spPr>
          <a:xfrm>
            <a:off x="0" y="1676400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1: TỔNG QUAN VỀ </a:t>
            </a:r>
          </a:p>
          <a:p>
            <a:pPr algn="ctr"/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CHỨNG QUYỀN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EFA82D-FF71-4C90-A4E0-B99B634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8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116BB89-B99F-451B-81C3-A7ABE13AC4D9}"/>
              </a:ext>
            </a:extLst>
          </p:cNvPr>
          <p:cNvSpPr/>
          <p:nvPr/>
        </p:nvSpPr>
        <p:spPr>
          <a:xfrm>
            <a:off x="-36163" y="2057400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 3. CÁC VẤN ĐỀ </a:t>
            </a:r>
          </a:p>
          <a:p>
            <a:pPr algn="ctr"/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 L</a:t>
            </a:r>
            <a:r>
              <a:rPr lang="vi-VN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Ý KHÁC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82CB82-533C-40E3-9578-B47A41842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5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83683" y="773462"/>
            <a:ext cx="9682567" cy="573920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itchFamily="18" charset="0"/>
              </a:rPr>
              <a:t>3.1 </a:t>
            </a:r>
            <a:r>
              <a:rPr lang="en-US" sz="3000" b="1" dirty="0" err="1">
                <a:latin typeface="Times New Roman" panose="02020603050405020304" pitchFamily="18" charset="0"/>
                <a:cs typeface="Times New Roman" pitchFamily="18" charset="0"/>
              </a:rPr>
              <a:t>Mã</a:t>
            </a:r>
            <a:r>
              <a:rPr lang="en-US" sz="3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itchFamily="18" charset="0"/>
              </a:rPr>
              <a:t>chứng</a:t>
            </a:r>
            <a:r>
              <a:rPr lang="en-US" sz="30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itchFamily="18" charset="0"/>
              </a:rPr>
              <a:t>quyền</a:t>
            </a:r>
            <a:endParaRPr lang="en-US" sz="30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0FD57E-3C2D-4A0E-8B7A-D578ABAACC8A}"/>
              </a:ext>
            </a:extLst>
          </p:cNvPr>
          <p:cNvGrpSpPr/>
          <p:nvPr/>
        </p:nvGrpSpPr>
        <p:grpSpPr>
          <a:xfrm>
            <a:off x="1499756" y="1524000"/>
            <a:ext cx="8669422" cy="714376"/>
            <a:chOff x="1494589" y="1085589"/>
            <a:chExt cx="8669422" cy="71437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909361F-645F-47A9-A642-EFEB070C4D79}"/>
                </a:ext>
              </a:extLst>
            </p:cNvPr>
            <p:cNvSpPr/>
            <p:nvPr/>
          </p:nvSpPr>
          <p:spPr>
            <a:xfrm>
              <a:off x="1494589" y="1085590"/>
              <a:ext cx="791411" cy="714375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61A3D39-B7F6-4E37-BDAA-815E4745EC59}"/>
                </a:ext>
              </a:extLst>
            </p:cNvPr>
            <p:cNvSpPr/>
            <p:nvPr/>
          </p:nvSpPr>
          <p:spPr>
            <a:xfrm>
              <a:off x="2590800" y="1085589"/>
              <a:ext cx="791411" cy="71437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09C41CB-3F9B-4DEE-BE24-E4037DA63752}"/>
                </a:ext>
              </a:extLst>
            </p:cNvPr>
            <p:cNvSpPr/>
            <p:nvPr/>
          </p:nvSpPr>
          <p:spPr>
            <a:xfrm>
              <a:off x="3733800" y="1085589"/>
              <a:ext cx="791411" cy="71437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665D91-EF77-495A-ABB2-CAD62C6768CC}"/>
                </a:ext>
              </a:extLst>
            </p:cNvPr>
            <p:cNvSpPr/>
            <p:nvPr/>
          </p:nvSpPr>
          <p:spPr>
            <a:xfrm>
              <a:off x="4876800" y="1085589"/>
              <a:ext cx="791411" cy="714375"/>
            </a:xfrm>
            <a:prstGeom prst="rect">
              <a:avLst/>
            </a:prstGeom>
            <a:solidFill>
              <a:srgbClr val="0070C0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67B54A1-59D2-4D32-9744-54E3710A12E2}"/>
                </a:ext>
              </a:extLst>
            </p:cNvPr>
            <p:cNvSpPr/>
            <p:nvPr/>
          </p:nvSpPr>
          <p:spPr>
            <a:xfrm>
              <a:off x="6019800" y="1085589"/>
              <a:ext cx="791411" cy="714375"/>
            </a:xfrm>
            <a:prstGeom prst="rect">
              <a:avLst/>
            </a:prstGeom>
            <a:solidFill>
              <a:srgbClr val="3399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E9C20C8-A5B8-4F5E-AEEB-9A211A8E82DF}"/>
                </a:ext>
              </a:extLst>
            </p:cNvPr>
            <p:cNvSpPr/>
            <p:nvPr/>
          </p:nvSpPr>
          <p:spPr>
            <a:xfrm>
              <a:off x="7162800" y="1085589"/>
              <a:ext cx="791411" cy="714375"/>
            </a:xfrm>
            <a:prstGeom prst="rect">
              <a:avLst/>
            </a:prstGeom>
            <a:solidFill>
              <a:srgbClr val="3399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1819D39-4804-49E3-BDF5-43AB7433FA9B}"/>
                </a:ext>
              </a:extLst>
            </p:cNvPr>
            <p:cNvSpPr/>
            <p:nvPr/>
          </p:nvSpPr>
          <p:spPr>
            <a:xfrm>
              <a:off x="8276389" y="1085589"/>
              <a:ext cx="791411" cy="714375"/>
            </a:xfrm>
            <a:prstGeom prst="rect">
              <a:avLst/>
            </a:prstGeom>
            <a:solidFill>
              <a:srgbClr val="99CC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E9BEF1-3501-4CC0-B8D2-BB80B316791C}"/>
                </a:ext>
              </a:extLst>
            </p:cNvPr>
            <p:cNvSpPr/>
            <p:nvPr/>
          </p:nvSpPr>
          <p:spPr>
            <a:xfrm>
              <a:off x="9372600" y="1085589"/>
              <a:ext cx="791411" cy="714375"/>
            </a:xfrm>
            <a:prstGeom prst="rect">
              <a:avLst/>
            </a:prstGeom>
            <a:solidFill>
              <a:srgbClr val="99CCFF"/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25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433C296-6708-4211-A213-B60B52E69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894873"/>
              </p:ext>
            </p:extLst>
          </p:nvPr>
        </p:nvGraphicFramePr>
        <p:xfrm>
          <a:off x="1499756" y="2409827"/>
          <a:ext cx="8669422" cy="403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0120">
                  <a:extLst>
                    <a:ext uri="{9D8B030D-6E8A-4147-A177-3AD203B41FA5}">
                      <a16:colId xmlns:a16="http://schemas.microsoft.com/office/drawing/2014/main" val="1140849055"/>
                    </a:ext>
                  </a:extLst>
                </a:gridCol>
                <a:gridCol w="1932095">
                  <a:extLst>
                    <a:ext uri="{9D8B030D-6E8A-4147-A177-3AD203B41FA5}">
                      <a16:colId xmlns:a16="http://schemas.microsoft.com/office/drawing/2014/main" val="3795609778"/>
                    </a:ext>
                  </a:extLst>
                </a:gridCol>
                <a:gridCol w="5887207">
                  <a:extLst>
                    <a:ext uri="{9D8B030D-6E8A-4147-A177-3AD203B41FA5}">
                      <a16:colId xmlns:a16="http://schemas.microsoft.com/office/drawing/2014/main" val="2710269325"/>
                    </a:ext>
                  </a:extLst>
                </a:gridCol>
              </a:tblGrid>
              <a:tr h="7673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394"/>
                  </a:ext>
                </a:extLst>
              </a:tr>
              <a:tr h="7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UUU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Underlying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(ABC,..)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78096"/>
                  </a:ext>
                </a:extLst>
              </a:tr>
              <a:tr h="7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YY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Year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31470"/>
                  </a:ext>
                </a:extLst>
              </a:tr>
              <a:tr h="969158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RR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Round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20916"/>
                  </a:ext>
                </a:extLst>
              </a:tr>
              <a:tr h="76736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CABC1801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CABC1802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ABC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ABC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đợt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1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2018 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452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998D74-3228-4E11-9238-F9A8E32A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69A97-F04C-45C7-BF67-737117898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85800"/>
            <a:ext cx="9753600" cy="609600"/>
          </a:xfrm>
        </p:spPr>
        <p:txBody>
          <a:bodyPr/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ý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4AE0837-D7DC-497D-8D6B-985CA6C42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01884"/>
              </p:ext>
            </p:extLst>
          </p:nvPr>
        </p:nvGraphicFramePr>
        <p:xfrm>
          <a:off x="1299921" y="1436735"/>
          <a:ext cx="9439758" cy="5129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544">
                  <a:extLst>
                    <a:ext uri="{9D8B030D-6E8A-4147-A177-3AD203B41FA5}">
                      <a16:colId xmlns:a16="http://schemas.microsoft.com/office/drawing/2014/main" val="1140849055"/>
                    </a:ext>
                  </a:extLst>
                </a:gridCol>
                <a:gridCol w="1871676">
                  <a:extLst>
                    <a:ext uri="{9D8B030D-6E8A-4147-A177-3AD203B41FA5}">
                      <a16:colId xmlns:a16="http://schemas.microsoft.com/office/drawing/2014/main" val="3795609778"/>
                    </a:ext>
                  </a:extLst>
                </a:gridCol>
                <a:gridCol w="5940538">
                  <a:extLst>
                    <a:ext uri="{9D8B030D-6E8A-4147-A177-3AD203B41FA5}">
                      <a16:colId xmlns:a16="http://schemas.microsoft.com/office/drawing/2014/main" val="188608955"/>
                    </a:ext>
                  </a:extLst>
                </a:gridCol>
              </a:tblGrid>
              <a:tr h="69372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ABC, XYZ…</a:t>
                      </a:r>
                      <a:endParaRPr lang="en-US" b="0" i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394"/>
                  </a:ext>
                </a:extLst>
              </a:tr>
              <a:tr h="900341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 CW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CW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mua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hữu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CW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CKCS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78096"/>
                  </a:ext>
                </a:extLst>
              </a:tr>
              <a:tr h="63023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Châu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CW.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31470"/>
                  </a:ext>
                </a:extLst>
              </a:tr>
              <a:tr h="900341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Khoản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chênh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lệch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20916"/>
                  </a:ext>
                </a:extLst>
              </a:tr>
              <a:tr h="1980751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b="1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b="1" dirty="0">
                        <a:solidFill>
                          <a:schemeClr val="bg1">
                            <a:lumMod val="9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</a:t>
                      </a: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CW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CKCS</a:t>
                      </a:r>
                    </a:p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quyền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nhập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ợc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thuế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CW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/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/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1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toán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vi-VN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/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45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8E605E-029F-4D93-858E-C040300D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/>
          </p:cNvSpPr>
          <p:nvPr>
            <p:ph type="title"/>
          </p:nvPr>
        </p:nvSpPr>
        <p:spPr>
          <a:xfrm>
            <a:off x="1066800" y="547504"/>
            <a:ext cx="9753600" cy="73608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3.3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CW</a:t>
            </a:r>
            <a:endParaRPr lang="en-US" sz="3000" b="1" dirty="0">
              <a:ln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1219200" y="1265503"/>
            <a:ext cx="9601200" cy="13843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None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Symbol" pitchFamily="18" charset="2"/>
              <a:buChar char="-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 typeface="Symbol" pitchFamily="18" charset="2"/>
              <a:buChar char="-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Tỷ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chỉnh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Symbol" pitchFamily="18" charset="2"/>
              <a:buChar char="-"/>
            </a:pPr>
            <a:endParaRPr lang="en-US" sz="2500" dirty="0">
              <a:solidFill>
                <a:srgbClr val="EA8B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Font typeface="Symbol" pitchFamily="18" charset="2"/>
              <a:buChar char="-"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None/>
            </a:pPr>
            <a:endParaRPr lang="en-US" sz="25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ClrTx/>
              <a:buNone/>
            </a:pP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lvl="1" indent="-514350">
              <a:buClrTx/>
              <a:buNone/>
            </a:pPr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6450" lvl="1" indent="-514350">
              <a:buClrTx/>
              <a:buNone/>
            </a:pPr>
            <a:endParaRPr lang="en-US" sz="1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Tx/>
              <a:buNone/>
            </a:pPr>
            <a:endParaRPr lang="en-US" sz="2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748F65E-7C71-4FC5-9ECF-25B22879B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21122"/>
              </p:ext>
            </p:extLst>
          </p:nvPr>
        </p:nvGraphicFramePr>
        <p:xfrm>
          <a:off x="1066800" y="2643345"/>
          <a:ext cx="9753600" cy="3833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198">
                  <a:extLst>
                    <a:ext uri="{9D8B030D-6E8A-4147-A177-3AD203B41FA5}">
                      <a16:colId xmlns:a16="http://schemas.microsoft.com/office/drawing/2014/main" val="1140849055"/>
                    </a:ext>
                  </a:extLst>
                </a:gridCol>
                <a:gridCol w="3180498">
                  <a:extLst>
                    <a:ext uri="{9D8B030D-6E8A-4147-A177-3AD203B41FA5}">
                      <a16:colId xmlns:a16="http://schemas.microsoft.com/office/drawing/2014/main" val="3795609778"/>
                    </a:ext>
                  </a:extLst>
                </a:gridCol>
                <a:gridCol w="4210904">
                  <a:extLst>
                    <a:ext uri="{9D8B030D-6E8A-4147-A177-3AD203B41FA5}">
                      <a16:colId xmlns:a16="http://schemas.microsoft.com/office/drawing/2014/main" val="2710269325"/>
                    </a:ext>
                  </a:extLst>
                </a:gridCol>
              </a:tblGrid>
              <a:tr h="819785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 03/05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04/05: </a:t>
                      </a:r>
                    </a:p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ABC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tức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tiền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2.000 đ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7531394"/>
                  </a:ext>
                </a:extLst>
              </a:tr>
              <a:tr h="688339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ABC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" charset="0"/>
                          <a:cs typeface="Times New Roman" panose="02020603050405020304" pitchFamily="18" charset="0"/>
                        </a:rPr>
                        <a:t>148.300 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ea typeface="Times" charset="0"/>
                          <a:cs typeface="Times New Roman" panose="02020603050405020304" pitchFamily="18" charset="0"/>
                        </a:rPr>
                        <a:t>146.300 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07809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CW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ABC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Times" charset="0"/>
                          <a:cs typeface="Times New Roman" panose="02020603050405020304" pitchFamily="18" charset="0"/>
                        </a:rPr>
                        <a:t>5.000 (Không đổi)</a:t>
                      </a:r>
                      <a:endParaRPr lang="en-US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031470"/>
                  </a:ext>
                </a:extLst>
              </a:tr>
              <a:tr h="819785"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thực hiện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imes" charset="0"/>
                          <a:cs typeface="Times New Roman" panose="02020603050405020304" pitchFamily="18" charset="0"/>
                        </a:rPr>
                        <a:t>133.000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133.000 x (146.300/148.300) ≈ </a:t>
                      </a:r>
                      <a:r>
                        <a:rPr lang="en-US" sz="180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131.206 </a:t>
                      </a:r>
                      <a:endParaRPr lang="en-US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20916"/>
                  </a:ext>
                </a:extLst>
              </a:tr>
              <a:tr h="819785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endParaRPr lang="en-US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8B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2:1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x (146.300/148.300) = 1.973 </a:t>
                      </a:r>
                    </a:p>
                    <a:p>
                      <a:pPr algn="ctr"/>
                      <a:r>
                        <a:rPr lang="en-US" sz="1800" kern="12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1.973 : 1 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004525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499453-DA51-4774-98CE-0F4D630BE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0" y="3457744"/>
            <a:ext cx="12192000" cy="985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rủi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ro. </a:t>
            </a:r>
          </a:p>
          <a:p>
            <a:pPr algn="ctr">
              <a:lnSpc>
                <a:spcPct val="150000"/>
              </a:lnSpc>
            </a:pP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u="sng" dirty="0">
                <a:latin typeface="Times New Roman" pitchFamily="18" charset="0"/>
                <a:cs typeface="Times New Roman" pitchFamily="18" charset="0"/>
              </a:rPr>
              <a:t>www.hsx.vn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12" descr="Image result for limited access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4888" y="1096187"/>
            <a:ext cx="2262224" cy="2028800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BAB6AC-A9E1-48C7-872C-9D525211D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ransition spd="slow" advClick="0" advTm="4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E999048-9E17-42CE-A117-1169B427B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762000"/>
            <a:ext cx="9753600" cy="526454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41B5918-7B5E-48CB-83C2-BC27531FE885}"/>
              </a:ext>
            </a:extLst>
          </p:cNvPr>
          <p:cNvGrpSpPr/>
          <p:nvPr/>
        </p:nvGrpSpPr>
        <p:grpSpPr>
          <a:xfrm>
            <a:off x="6019800" y="2735713"/>
            <a:ext cx="1772713" cy="634364"/>
            <a:chOff x="4551283" y="2155966"/>
            <a:chExt cx="1905005" cy="851391"/>
          </a:xfrm>
        </p:grpSpPr>
        <p:sp>
          <p:nvSpPr>
            <p:cNvPr id="13" name="Left Brace 12">
              <a:extLst>
                <a:ext uri="{FF2B5EF4-FFF2-40B4-BE49-F238E27FC236}">
                  <a16:creationId xmlns:a16="http://schemas.microsoft.com/office/drawing/2014/main" id="{005B69BA-FA9D-4799-8837-8ABFF42C850E}"/>
                </a:ext>
              </a:extLst>
            </p:cNvPr>
            <p:cNvSpPr/>
            <p:nvPr/>
          </p:nvSpPr>
          <p:spPr>
            <a:xfrm rot="16200000">
              <a:off x="5333453" y="1373802"/>
              <a:ext cx="340672" cy="1904999"/>
            </a:xfrm>
            <a:prstGeom prst="leftBrace">
              <a:avLst/>
            </a:prstGeom>
            <a:ln>
              <a:solidFill>
                <a:srgbClr val="EC9B6E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6F20CC-6EBB-4E4C-93EF-FDD20A6F7401}"/>
                </a:ext>
              </a:extLst>
            </p:cNvPr>
            <p:cNvSpPr/>
            <p:nvPr/>
          </p:nvSpPr>
          <p:spPr>
            <a:xfrm>
              <a:off x="4551283" y="2366017"/>
              <a:ext cx="1905002" cy="6413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endPara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15382A-C71D-4515-A7B7-EEF5EAEF33D3}"/>
              </a:ext>
            </a:extLst>
          </p:cNvPr>
          <p:cNvGrpSpPr/>
          <p:nvPr/>
        </p:nvGrpSpPr>
        <p:grpSpPr>
          <a:xfrm>
            <a:off x="8991600" y="2764873"/>
            <a:ext cx="2133600" cy="654591"/>
            <a:chOff x="6723933" y="2356608"/>
            <a:chExt cx="2743200" cy="730675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789F8A4-B2DF-40DF-806B-46ACA106D132}"/>
                </a:ext>
              </a:extLst>
            </p:cNvPr>
            <p:cNvSpPr/>
            <p:nvPr/>
          </p:nvSpPr>
          <p:spPr>
            <a:xfrm rot="16200000">
              <a:off x="7953865" y="1431475"/>
              <a:ext cx="283334" cy="2133600"/>
            </a:xfrm>
            <a:prstGeom prst="leftBrace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A0C719F-9DDD-4CB8-AB63-CD158E334256}"/>
                </a:ext>
              </a:extLst>
            </p:cNvPr>
            <p:cNvSpPr/>
            <p:nvPr/>
          </p:nvSpPr>
          <p:spPr>
            <a:xfrm>
              <a:off x="6723933" y="2743846"/>
              <a:ext cx="2743200" cy="3434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endPara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EAD13E7-A060-4073-A6A8-E202CCBD1628}"/>
              </a:ext>
            </a:extLst>
          </p:cNvPr>
          <p:cNvGrpSpPr/>
          <p:nvPr/>
        </p:nvGrpSpPr>
        <p:grpSpPr>
          <a:xfrm>
            <a:off x="2142342" y="2728672"/>
            <a:ext cx="1820058" cy="533201"/>
            <a:chOff x="231531" y="2133602"/>
            <a:chExt cx="2816471" cy="67394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4F0567-0CA1-483D-BEF8-BDBBBE4A852C}"/>
                </a:ext>
              </a:extLst>
            </p:cNvPr>
            <p:cNvSpPr/>
            <p:nvPr/>
          </p:nvSpPr>
          <p:spPr>
            <a:xfrm>
              <a:off x="231531" y="2407084"/>
              <a:ext cx="2816471" cy="40046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Khâu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phát</a:t>
              </a:r>
              <a:r>
                <a:rPr lang="en-US" sz="17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7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1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Left Brace 20">
              <a:extLst>
                <a:ext uri="{FF2B5EF4-FFF2-40B4-BE49-F238E27FC236}">
                  <a16:creationId xmlns:a16="http://schemas.microsoft.com/office/drawing/2014/main" id="{1BF8AD7D-8966-4947-8FB1-F08886D0414B}"/>
                </a:ext>
              </a:extLst>
            </p:cNvPr>
            <p:cNvSpPr/>
            <p:nvPr/>
          </p:nvSpPr>
          <p:spPr>
            <a:xfrm rot="16200000">
              <a:off x="1547953" y="890451"/>
              <a:ext cx="256897" cy="27432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AE1AA5A-4D38-47FC-B7B7-16949845F2B4}"/>
              </a:ext>
            </a:extLst>
          </p:cNvPr>
          <p:cNvGrpSpPr/>
          <p:nvPr/>
        </p:nvGrpSpPr>
        <p:grpSpPr>
          <a:xfrm>
            <a:off x="1295400" y="1744662"/>
            <a:ext cx="10035741" cy="844762"/>
            <a:chOff x="788145" y="1744662"/>
            <a:chExt cx="10035741" cy="844762"/>
          </a:xfrm>
        </p:grpSpPr>
        <p:sp>
          <p:nvSpPr>
            <p:cNvPr id="9" name="Chevron 7">
              <a:extLst>
                <a:ext uri="{FF2B5EF4-FFF2-40B4-BE49-F238E27FC236}">
                  <a16:creationId xmlns:a16="http://schemas.microsoft.com/office/drawing/2014/main" id="{EBD214C5-1EA2-420E-8A3F-71C6373BDC64}"/>
                </a:ext>
              </a:extLst>
            </p:cNvPr>
            <p:cNvSpPr/>
            <p:nvPr/>
          </p:nvSpPr>
          <p:spPr>
            <a:xfrm>
              <a:off x="788145" y="1744662"/>
              <a:ext cx="1955055" cy="838200"/>
            </a:xfrm>
            <a:prstGeom prst="chevron">
              <a:avLst>
                <a:gd name="adj" fmla="val 25758"/>
              </a:avLst>
            </a:pr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Chào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bán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Chevron 10">
              <a:extLst>
                <a:ext uri="{FF2B5EF4-FFF2-40B4-BE49-F238E27FC236}">
                  <a16:creationId xmlns:a16="http://schemas.microsoft.com/office/drawing/2014/main" id="{D9B67280-E700-42FE-A39E-5088E886187E}"/>
                </a:ext>
              </a:extLst>
            </p:cNvPr>
            <p:cNvSpPr/>
            <p:nvPr/>
          </p:nvSpPr>
          <p:spPr>
            <a:xfrm>
              <a:off x="2505787" y="1751223"/>
              <a:ext cx="2142413" cy="838200"/>
            </a:xfrm>
            <a:prstGeom prst="chevron">
              <a:avLst>
                <a:gd name="adj" fmla="val 25758"/>
              </a:avLst>
            </a:prstGeom>
            <a:solidFill>
              <a:srgbClr val="E68900"/>
            </a:solidFill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Niêm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yết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hevron 11">
              <a:extLst>
                <a:ext uri="{FF2B5EF4-FFF2-40B4-BE49-F238E27FC236}">
                  <a16:creationId xmlns:a16="http://schemas.microsoft.com/office/drawing/2014/main" id="{E041B9D9-CEEF-4AA3-81BE-75FCE2641322}"/>
                </a:ext>
              </a:extLst>
            </p:cNvPr>
            <p:cNvSpPr/>
            <p:nvPr/>
          </p:nvSpPr>
          <p:spPr>
            <a:xfrm>
              <a:off x="4422261" y="1751223"/>
              <a:ext cx="2207139" cy="838200"/>
            </a:xfrm>
            <a:prstGeom prst="chevron">
              <a:avLst>
                <a:gd name="adj" fmla="val 25758"/>
              </a:avLst>
            </a:prstGeom>
            <a:solidFill>
              <a:srgbClr val="00B0F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sàn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Chevron 22">
              <a:extLst>
                <a:ext uri="{FF2B5EF4-FFF2-40B4-BE49-F238E27FC236}">
                  <a16:creationId xmlns:a16="http://schemas.microsoft.com/office/drawing/2014/main" id="{8972B214-2355-4796-8F18-8F8F1F1CB608}"/>
                </a:ext>
              </a:extLst>
            </p:cNvPr>
            <p:cNvSpPr/>
            <p:nvPr/>
          </p:nvSpPr>
          <p:spPr>
            <a:xfrm>
              <a:off x="6347362" y="1751223"/>
              <a:ext cx="2187038" cy="838200"/>
            </a:xfrm>
            <a:prstGeom prst="chevron">
              <a:avLst>
                <a:gd name="adj" fmla="val 25758"/>
              </a:avLst>
            </a:prstGeom>
            <a:solidFill>
              <a:srgbClr val="0070C0"/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Chevron 28">
              <a:extLst>
                <a:ext uri="{FF2B5EF4-FFF2-40B4-BE49-F238E27FC236}">
                  <a16:creationId xmlns:a16="http://schemas.microsoft.com/office/drawing/2014/main" id="{067364C4-92AD-4F5F-B039-5AD1C85D3075}"/>
                </a:ext>
              </a:extLst>
            </p:cNvPr>
            <p:cNvSpPr/>
            <p:nvPr/>
          </p:nvSpPr>
          <p:spPr>
            <a:xfrm>
              <a:off x="8305800" y="1757542"/>
              <a:ext cx="2518086" cy="831882"/>
            </a:xfrm>
            <a:prstGeom prst="chevron">
              <a:avLst>
                <a:gd name="adj" fmla="val 25758"/>
              </a:avLst>
            </a:prstGeom>
            <a:solidFill>
              <a:srgbClr val="002060"/>
            </a:solidFill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quyền</a:t>
              </a:r>
              <a:endPara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16478E01-6835-487A-B3AF-275518EEDAFD}"/>
              </a:ext>
            </a:extLst>
          </p:cNvPr>
          <p:cNvSpPr/>
          <p:nvPr/>
        </p:nvSpPr>
        <p:spPr>
          <a:xfrm>
            <a:off x="5301951" y="3665534"/>
            <a:ext cx="1067221" cy="780067"/>
          </a:xfrm>
          <a:prstGeom prst="rect">
            <a:avLst/>
          </a:prstGeom>
          <a:solidFill>
            <a:srgbClr val="38007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TCPH</a:t>
            </a:r>
          </a:p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CW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F284DE-1438-45D5-8E71-68EA235C37F3}"/>
              </a:ext>
            </a:extLst>
          </p:cNvPr>
          <p:cNvSpPr/>
          <p:nvPr/>
        </p:nvSpPr>
        <p:spPr>
          <a:xfrm>
            <a:off x="3875461" y="5105400"/>
            <a:ext cx="1426490" cy="7442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FB8E9D-4E0B-4A9D-A41C-F454A3A33480}"/>
              </a:ext>
            </a:extLst>
          </p:cNvPr>
          <p:cNvSpPr/>
          <p:nvPr/>
        </p:nvSpPr>
        <p:spPr>
          <a:xfrm>
            <a:off x="6400800" y="5123150"/>
            <a:ext cx="1524000" cy="74425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ngừa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68317D-9C27-4645-92EA-31A5B32CC433}"/>
              </a:ext>
            </a:extLst>
          </p:cNvPr>
          <p:cNvCxnSpPr>
            <a:cxnSpLocks/>
          </p:cNvCxnSpPr>
          <p:nvPr/>
        </p:nvCxnSpPr>
        <p:spPr>
          <a:xfrm>
            <a:off x="5860747" y="2819400"/>
            <a:ext cx="0" cy="601659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123B0FD-9FF8-4543-9102-6C0BCCE75135}"/>
              </a:ext>
            </a:extLst>
          </p:cNvPr>
          <p:cNvCxnSpPr>
            <a:stCxn id="23" idx="2"/>
          </p:cNvCxnSpPr>
          <p:nvPr/>
        </p:nvCxnSpPr>
        <p:spPr>
          <a:xfrm flipH="1">
            <a:off x="4641547" y="4445601"/>
            <a:ext cx="1194015" cy="5780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B17AF9F-EC38-4613-8122-8E543BC77956}"/>
              </a:ext>
            </a:extLst>
          </p:cNvPr>
          <p:cNvCxnSpPr>
            <a:stCxn id="23" idx="2"/>
          </p:cNvCxnSpPr>
          <p:nvPr/>
        </p:nvCxnSpPr>
        <p:spPr>
          <a:xfrm>
            <a:off x="5835562" y="4445601"/>
            <a:ext cx="1244385" cy="57803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8D8B2-BB42-49AB-90ED-1B4A0A29A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050323-15AC-4B13-A975-9F7FF511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683" y="808038"/>
            <a:ext cx="10499786" cy="563562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D4EB433-39F1-4717-8607-E7AABA3BA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10890669" cy="4876800"/>
          </a:xfrm>
        </p:spPr>
        <p:txBody>
          <a:bodyPr>
            <a:normAutofit/>
          </a:bodyPr>
          <a:lstStyle/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VN30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HNX30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5.000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freefloat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GTGD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freefloat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</a:t>
            </a:r>
            <a:r>
              <a:rPr lang="en-US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≥ 06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niêm</a:t>
            </a:r>
            <a:r>
              <a:rPr lang="en-US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yết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1F6FC-953E-4FA6-A114-53AA92761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3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D3F426A-6788-454B-9CA6-7E8180A91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62000"/>
            <a:ext cx="8229600" cy="53340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1.3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FDF95-0F94-4C2F-BBF5-5903DA70A4E6}"/>
              </a:ext>
            </a:extLst>
          </p:cNvPr>
          <p:cNvSpPr txBox="1"/>
          <p:nvPr/>
        </p:nvSpPr>
        <p:spPr>
          <a:xfrm>
            <a:off x="685800" y="1521897"/>
            <a:ext cx="10820400" cy="2745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  <a:buSzPct val="180000"/>
              <a:buFont typeface="Arial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Vốn điều lệ và CSH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≥ 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1.000</a:t>
            </a: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tỷ đồng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  <a:buSzPct val="180000"/>
              <a:buFont typeface="Arial" pitchFamily="34" charset="0"/>
              <a:buChar char="•"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  <a:buSzPct val="180000"/>
              <a:buFont typeface="Arial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cấp phép đủ các nghiệp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vụ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  <a:buSzPct val="180000"/>
              <a:buFont typeface="Arial" pitchFamily="34" charset="0"/>
              <a:buChar char="•"/>
            </a:pPr>
            <a:r>
              <a:rPr lang="vi-VN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bị cảnh báo, tạm ngừng, đình chỉ hoạt động hoặc trong quá trình hợp nhất, sáp nhập, giải thể, phá sản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  <a:buSzPct val="180000"/>
              <a:buFont typeface="Arial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BCTC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E862E4-B3B8-4E7E-88AF-2CF9C1CDB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41226C89-91EA-4E88-BDB3-929CC2545DCD}"/>
              </a:ext>
            </a:extLst>
          </p:cNvPr>
          <p:cNvGrpSpPr/>
          <p:nvPr/>
        </p:nvGrpSpPr>
        <p:grpSpPr>
          <a:xfrm>
            <a:off x="1295400" y="1385585"/>
            <a:ext cx="7941365" cy="922729"/>
            <a:chOff x="2590800" y="596931"/>
            <a:chExt cx="5964467" cy="114649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FF89429-A7C8-44B3-948C-BE18182860E9}"/>
                </a:ext>
              </a:extLst>
            </p:cNvPr>
            <p:cNvSpPr txBox="1"/>
            <p:nvPr/>
          </p:nvSpPr>
          <p:spPr>
            <a:xfrm>
              <a:off x="2590800" y="1290594"/>
              <a:ext cx="1037299" cy="325007"/>
            </a:xfrm>
            <a:prstGeom prst="rect">
              <a:avLst/>
            </a:prstGeom>
            <a:solidFill>
              <a:srgbClr val="CF5B1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TCPH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4734112-6925-4777-BC51-B00257AA85D9}"/>
                </a:ext>
              </a:extLst>
            </p:cNvPr>
            <p:cNvSpPr txBox="1"/>
            <p:nvPr/>
          </p:nvSpPr>
          <p:spPr>
            <a:xfrm>
              <a:off x="7096098" y="1290594"/>
              <a:ext cx="1459169" cy="325007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UBCKNN</a:t>
              </a:r>
            </a:p>
          </p:txBody>
        </p:sp>
        <p:cxnSp>
          <p:nvCxnSpPr>
            <p:cNvPr id="47" name="Elbow Connector 32">
              <a:extLst>
                <a:ext uri="{FF2B5EF4-FFF2-40B4-BE49-F238E27FC236}">
                  <a16:creationId xmlns:a16="http://schemas.microsoft.com/office/drawing/2014/main" id="{A8235B2D-06B8-42AE-A9A8-44ED4BC67046}"/>
                </a:ext>
              </a:extLst>
            </p:cNvPr>
            <p:cNvCxnSpPr>
              <a:stCxn id="45" idx="0"/>
              <a:endCxn id="46" idx="0"/>
            </p:cNvCxnSpPr>
            <p:nvPr/>
          </p:nvCxnSpPr>
          <p:spPr>
            <a:xfrm rot="5400000" flipH="1" flipV="1">
              <a:off x="5466148" y="-1067522"/>
              <a:ext cx="13411" cy="4716232"/>
            </a:xfrm>
            <a:prstGeom prst="bent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Elbow Connector 34">
              <a:extLst>
                <a:ext uri="{FF2B5EF4-FFF2-40B4-BE49-F238E27FC236}">
                  <a16:creationId xmlns:a16="http://schemas.microsoft.com/office/drawing/2014/main" id="{7A64865D-2867-4BBB-9928-D72ED80B517B}"/>
                </a:ext>
              </a:extLst>
            </p:cNvPr>
            <p:cNvCxnSpPr>
              <a:stCxn id="46" idx="2"/>
              <a:endCxn id="45" idx="2"/>
            </p:cNvCxnSpPr>
            <p:nvPr/>
          </p:nvCxnSpPr>
          <p:spPr>
            <a:xfrm rot="5400000">
              <a:off x="5466148" y="-742515"/>
              <a:ext cx="13411" cy="4716232"/>
            </a:xfrm>
            <a:prstGeom prst="bentConnector3">
              <a:avLst>
                <a:gd name="adj1" fmla="val 1800000"/>
              </a:avLst>
            </a:prstGeom>
            <a:ln w="317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1026237-04C9-4AE1-8977-157FEA82516B}"/>
                </a:ext>
              </a:extLst>
            </p:cNvPr>
            <p:cNvSpPr txBox="1"/>
            <p:nvPr/>
          </p:nvSpPr>
          <p:spPr>
            <a:xfrm>
              <a:off x="3506496" y="596931"/>
              <a:ext cx="2850669" cy="4588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(1)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Nộp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chào</a:t>
              </a:r>
              <a:r>
                <a:rPr lang="en-US" sz="1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800" dirty="0" err="1">
                  <a:latin typeface="Times New Roman" pitchFamily="18" charset="0"/>
                  <a:cs typeface="Times New Roman" pitchFamily="18" charset="0"/>
                </a:rPr>
                <a:t>bán</a:t>
              </a:r>
              <a:endParaRPr lang="en-US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7265936-B6E7-4D68-92EF-71F78F38A8F6}"/>
                </a:ext>
              </a:extLst>
            </p:cNvPr>
            <p:cNvSpPr txBox="1"/>
            <p:nvPr/>
          </p:nvSpPr>
          <p:spPr>
            <a:xfrm>
              <a:off x="3702838" y="1353412"/>
              <a:ext cx="2654328" cy="3900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b="1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(2)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đăng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  <a:cs typeface="Times New Roman" pitchFamily="18" charset="0"/>
                </a:rPr>
                <a:t>ký</a:t>
              </a:r>
              <a:r>
                <a:rPr lang="en-US" dirty="0">
                  <a:latin typeface="Times New Roman" pitchFamily="18" charset="0"/>
                  <a:cs typeface="Times New Roman" pitchFamily="18" charset="0"/>
                </a:rPr>
                <a:t> CB </a:t>
              </a: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809A240-4056-4DB7-AA26-9264F52CEBD6}"/>
              </a:ext>
            </a:extLst>
          </p:cNvPr>
          <p:cNvSpPr/>
          <p:nvPr/>
        </p:nvSpPr>
        <p:spPr>
          <a:xfrm>
            <a:off x="1331843" y="3048000"/>
            <a:ext cx="1351722" cy="307777"/>
          </a:xfrm>
          <a:prstGeom prst="rect">
            <a:avLst/>
          </a:prstGeom>
          <a:solidFill>
            <a:srgbClr val="CF5B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TCPH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8D0176E-592D-4FD5-B0CD-BC50CA859255}"/>
              </a:ext>
            </a:extLst>
          </p:cNvPr>
          <p:cNvSpPr txBox="1"/>
          <p:nvPr/>
        </p:nvSpPr>
        <p:spPr>
          <a:xfrm>
            <a:off x="2779643" y="2983468"/>
            <a:ext cx="608274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 (4)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 3"/>
              </a:rPr>
              <a:t>Phân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  <a:sym typeface="Wingdings 3"/>
              </a:rPr>
              <a:t>phối</a:t>
            </a:r>
            <a:r>
              <a:rPr lang="en-US" dirty="0">
                <a:latin typeface="Times New Roman" pitchFamily="18" charset="0"/>
                <a:cs typeface="Times New Roman" pitchFamily="18" charset="0"/>
                <a:sym typeface="Wingdings 3"/>
              </a:rPr>
              <a:t> CW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Flowchart: Decision 52">
            <a:extLst>
              <a:ext uri="{FF2B5EF4-FFF2-40B4-BE49-F238E27FC236}">
                <a16:creationId xmlns:a16="http://schemas.microsoft.com/office/drawing/2014/main" id="{048F0238-3B2A-4319-808B-1EC0E19E4D73}"/>
              </a:ext>
            </a:extLst>
          </p:cNvPr>
          <p:cNvSpPr/>
          <p:nvPr/>
        </p:nvSpPr>
        <p:spPr>
          <a:xfrm>
            <a:off x="9428922" y="1580827"/>
            <a:ext cx="1351722" cy="933773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20 </a:t>
            </a:r>
            <a:r>
              <a:rPr lang="en-US" sz="1400" dirty="0" err="1">
                <a:solidFill>
                  <a:schemeClr val="tx1"/>
                </a:solidFill>
              </a:rPr>
              <a:t>ngày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4" name="Flowchart: Decision 53">
            <a:extLst>
              <a:ext uri="{FF2B5EF4-FFF2-40B4-BE49-F238E27FC236}">
                <a16:creationId xmlns:a16="http://schemas.microsoft.com/office/drawing/2014/main" id="{B5A96A2E-2D7B-42E4-8D31-9400E8BCEF65}"/>
              </a:ext>
            </a:extLst>
          </p:cNvPr>
          <p:cNvSpPr/>
          <p:nvPr/>
        </p:nvSpPr>
        <p:spPr>
          <a:xfrm>
            <a:off x="9485243" y="4572000"/>
            <a:ext cx="1351722" cy="896750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7 ngày</a:t>
            </a:r>
          </a:p>
        </p:txBody>
      </p:sp>
      <p:sp>
        <p:nvSpPr>
          <p:cNvPr id="55" name="Flowchart: Decision 54">
            <a:extLst>
              <a:ext uri="{FF2B5EF4-FFF2-40B4-BE49-F238E27FC236}">
                <a16:creationId xmlns:a16="http://schemas.microsoft.com/office/drawing/2014/main" id="{8BC3BA7D-0D79-4DC5-AAF7-7FEC31F3EBCE}"/>
              </a:ext>
            </a:extLst>
          </p:cNvPr>
          <p:cNvSpPr/>
          <p:nvPr/>
        </p:nvSpPr>
        <p:spPr>
          <a:xfrm>
            <a:off x="9448520" y="2709115"/>
            <a:ext cx="1351722" cy="985545"/>
          </a:xfrm>
          <a:prstGeom prst="flowChartDecisio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Max 18 </a:t>
            </a:r>
            <a:r>
              <a:rPr lang="en-US" sz="1400" dirty="0" err="1">
                <a:solidFill>
                  <a:schemeClr val="tx1"/>
                </a:solidFill>
              </a:rPr>
              <a:t>ngày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7E950320-F32D-40EB-AD8D-DEB316B845B1}"/>
              </a:ext>
            </a:extLst>
          </p:cNvPr>
          <p:cNvGrpSpPr/>
          <p:nvPr/>
        </p:nvGrpSpPr>
        <p:grpSpPr>
          <a:xfrm>
            <a:off x="1331843" y="3570886"/>
            <a:ext cx="8001000" cy="2982311"/>
            <a:chOff x="533400" y="2663121"/>
            <a:chExt cx="7010400" cy="3509078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36F8CC3-7AC8-4D5C-8100-9F2DD0DA5AE6}"/>
                </a:ext>
              </a:extLst>
            </p:cNvPr>
            <p:cNvCxnSpPr>
              <a:stCxn id="67" idx="2"/>
              <a:endCxn id="74" idx="0"/>
            </p:cNvCxnSpPr>
            <p:nvPr/>
          </p:nvCxnSpPr>
          <p:spPr>
            <a:xfrm>
              <a:off x="6484931" y="5536570"/>
              <a:ext cx="4059" cy="358822"/>
            </a:xfrm>
            <a:prstGeom prst="straightConnector1">
              <a:avLst/>
            </a:prstGeom>
            <a:ln w="38100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01ABD61-9255-46A4-8798-3AC16E265C13}"/>
                </a:ext>
              </a:extLst>
            </p:cNvPr>
            <p:cNvGrpSpPr/>
            <p:nvPr/>
          </p:nvGrpSpPr>
          <p:grpSpPr>
            <a:xfrm>
              <a:off x="533400" y="2663121"/>
              <a:ext cx="7010400" cy="3509078"/>
              <a:chOff x="533400" y="2663121"/>
              <a:chExt cx="7010400" cy="3509078"/>
            </a:xfrm>
          </p:grpSpPr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36E85EDF-F234-405F-8657-C0697C8A5164}"/>
                  </a:ext>
                </a:extLst>
              </p:cNvPr>
              <p:cNvCxnSpPr>
                <a:stCxn id="68" idx="2"/>
                <a:endCxn id="67" idx="0"/>
              </p:cNvCxnSpPr>
              <p:nvPr/>
            </p:nvCxnSpPr>
            <p:spPr>
              <a:xfrm>
                <a:off x="6450225" y="4593162"/>
                <a:ext cx="34706" cy="635631"/>
              </a:xfrm>
              <a:prstGeom prst="straightConnector1">
                <a:avLst/>
              </a:prstGeom>
              <a:ln w="38100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39342C98-B561-4DCA-BDAB-C056A940EB2F}"/>
                  </a:ext>
                </a:extLst>
              </p:cNvPr>
              <p:cNvGrpSpPr/>
              <p:nvPr/>
            </p:nvGrpSpPr>
            <p:grpSpPr>
              <a:xfrm>
                <a:off x="533400" y="2663121"/>
                <a:ext cx="7010399" cy="3509078"/>
                <a:chOff x="457947" y="1055921"/>
                <a:chExt cx="7771652" cy="5309951"/>
              </a:xfrm>
            </p:grpSpPr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1A5F1696-8888-48E7-ADBA-D7748010AD03}"/>
                    </a:ext>
                  </a:extLst>
                </p:cNvPr>
                <p:cNvGrpSpPr/>
                <p:nvPr/>
              </p:nvGrpSpPr>
              <p:grpSpPr>
                <a:xfrm>
                  <a:off x="457947" y="1055921"/>
                  <a:ext cx="7552950" cy="5309951"/>
                  <a:chOff x="2574111" y="1383428"/>
                  <a:chExt cx="5841444" cy="5179640"/>
                </a:xfrm>
              </p:grpSpPr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A7E56301-73D4-48F1-8C02-6198E6D72936}"/>
                      </a:ext>
                    </a:extLst>
                  </p:cNvPr>
                  <p:cNvSpPr/>
                  <p:nvPr/>
                </p:nvSpPr>
                <p:spPr>
                  <a:xfrm>
                    <a:off x="2574111" y="3877467"/>
                    <a:ext cx="1011683" cy="454300"/>
                  </a:xfrm>
                  <a:prstGeom prst="rect">
                    <a:avLst/>
                  </a:prstGeom>
                  <a:solidFill>
                    <a:srgbClr val="CF5B1B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TCPH</a:t>
                    </a:r>
                  </a:p>
                </p:txBody>
              </p:sp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F6EE50B2-B889-4CCC-8939-93884688B55C}"/>
                      </a:ext>
                    </a:extLst>
                  </p:cNvPr>
                  <p:cNvSpPr txBox="1"/>
                  <p:nvPr/>
                </p:nvSpPr>
                <p:spPr>
                  <a:xfrm>
                    <a:off x="6977908" y="2584400"/>
                    <a:ext cx="1319826" cy="454300"/>
                  </a:xfrm>
                  <a:prstGeom prst="rect">
                    <a:avLst/>
                  </a:prstGeom>
                  <a:solidFill>
                    <a:srgbClr val="00206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UBCKNN</a:t>
                    </a:r>
                  </a:p>
                </p:txBody>
              </p:sp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959D481C-7BB4-4656-8C6A-8D11DCC40BB0}"/>
                      </a:ext>
                    </a:extLst>
                  </p:cNvPr>
                  <p:cNvSpPr txBox="1"/>
                  <p:nvPr/>
                </p:nvSpPr>
                <p:spPr>
                  <a:xfrm>
                    <a:off x="7037419" y="5170534"/>
                    <a:ext cx="1278851" cy="454300"/>
                  </a:xfrm>
                  <a:prstGeom prst="rect">
                    <a:avLst/>
                  </a:prstGeom>
                  <a:solidFill>
                    <a:srgbClr val="00206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SGDCK</a:t>
                    </a:r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D4D9EB6D-E17A-465D-8A39-45B4C6A3E94C}"/>
                      </a:ext>
                    </a:extLst>
                  </p:cNvPr>
                  <p:cNvSpPr txBox="1"/>
                  <p:nvPr/>
                </p:nvSpPr>
                <p:spPr>
                  <a:xfrm>
                    <a:off x="6977908" y="3777999"/>
                    <a:ext cx="1338361" cy="454300"/>
                  </a:xfrm>
                  <a:prstGeom prst="rect">
                    <a:avLst/>
                  </a:prstGeom>
                  <a:solidFill>
                    <a:srgbClr val="002060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VSD</a:t>
                    </a:r>
                  </a:p>
                </p:txBody>
              </p:sp>
              <p:cxnSp>
                <p:nvCxnSpPr>
                  <p:cNvPr id="69" name="Elbow Connector 9">
                    <a:extLst>
                      <a:ext uri="{FF2B5EF4-FFF2-40B4-BE49-F238E27FC236}">
                        <a16:creationId xmlns:a16="http://schemas.microsoft.com/office/drawing/2014/main" id="{83554EC6-A8DF-40CE-88FE-92AE053927EC}"/>
                      </a:ext>
                    </a:extLst>
                  </p:cNvPr>
                  <p:cNvCxnSpPr>
                    <a:stCxn id="65" idx="0"/>
                    <a:endCxn id="66" idx="0"/>
                  </p:cNvCxnSpPr>
                  <p:nvPr/>
                </p:nvCxnSpPr>
                <p:spPr>
                  <a:xfrm rot="5400000" flipH="1" flipV="1">
                    <a:off x="4712354" y="952000"/>
                    <a:ext cx="1293067" cy="4557869"/>
                  </a:xfrm>
                  <a:prstGeom prst="bentConnector3">
                    <a:avLst>
                      <a:gd name="adj1" fmla="val 126095"/>
                    </a:avLst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401C1789-A7F9-436B-92AC-426DBD8FAF9A}"/>
                      </a:ext>
                    </a:extLst>
                  </p:cNvPr>
                  <p:cNvSpPr txBox="1"/>
                  <p:nvPr/>
                </p:nvSpPr>
                <p:spPr>
                  <a:xfrm>
                    <a:off x="3748852" y="1383428"/>
                    <a:ext cx="2353214" cy="112254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>
                        <a:latin typeface="Arial" pitchFamily="34" charset="0"/>
                        <a:cs typeface="Arial" pitchFamily="34" charset="0"/>
                      </a:defRPr>
                    </a:lvl1pPr>
                  </a:lstStyle>
                  <a:p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(5)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Nộp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kết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quả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chào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bán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  <a:p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cxnSp>
                <p:nvCxnSpPr>
                  <p:cNvPr id="71" name="Elbow Connector 28">
                    <a:extLst>
                      <a:ext uri="{FF2B5EF4-FFF2-40B4-BE49-F238E27FC236}">
                        <a16:creationId xmlns:a16="http://schemas.microsoft.com/office/drawing/2014/main" id="{4B997ACC-F3A9-4271-808E-73D0CB02912A}"/>
                      </a:ext>
                    </a:extLst>
                  </p:cNvPr>
                  <p:cNvCxnSpPr>
                    <a:stCxn id="65" idx="2"/>
                    <a:endCxn id="67" idx="1"/>
                  </p:cNvCxnSpPr>
                  <p:nvPr/>
                </p:nvCxnSpPr>
                <p:spPr>
                  <a:xfrm rot="16200000" flipH="1">
                    <a:off x="4525727" y="2885992"/>
                    <a:ext cx="1065918" cy="3957467"/>
                  </a:xfrm>
                  <a:prstGeom prst="bentConnector2">
                    <a:avLst/>
                  </a:prstGeom>
                  <a:ln w="31750">
                    <a:solidFill>
                      <a:schemeClr val="tx1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4F087C68-C9D9-4B21-90A0-D7687A012257}"/>
                      </a:ext>
                    </a:extLst>
                  </p:cNvPr>
                  <p:cNvSpPr txBox="1"/>
                  <p:nvPr/>
                </p:nvSpPr>
                <p:spPr>
                  <a:xfrm>
                    <a:off x="3128520" y="4606839"/>
                    <a:ext cx="3361338" cy="5451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>
                        <a:latin typeface="Arial" pitchFamily="34" charset="0"/>
                        <a:cs typeface="Arial" pitchFamily="34" charset="0"/>
                      </a:defRPr>
                    </a:lvl1pPr>
                  </a:lstStyle>
                  <a:p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(5)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Đăng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ký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niêm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yết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  <p:cxnSp>
                <p:nvCxnSpPr>
                  <p:cNvPr id="73" name="Elbow Connector 70">
                    <a:extLst>
                      <a:ext uri="{FF2B5EF4-FFF2-40B4-BE49-F238E27FC236}">
                        <a16:creationId xmlns:a16="http://schemas.microsoft.com/office/drawing/2014/main" id="{FFDB1A8B-93F5-49FC-B480-6F4193AE5A7F}"/>
                      </a:ext>
                    </a:extLst>
                  </p:cNvPr>
                  <p:cNvCxnSpPr/>
                  <p:nvPr/>
                </p:nvCxnSpPr>
                <p:spPr>
                  <a:xfrm>
                    <a:off x="8397020" y="2861201"/>
                    <a:ext cx="18535" cy="2543429"/>
                  </a:xfrm>
                  <a:prstGeom prst="bentConnector3">
                    <a:avLst>
                      <a:gd name="adj1" fmla="val 1066674"/>
                    </a:avLst>
                  </a:prstGeom>
                  <a:ln w="38100">
                    <a:prstDash val="dash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Rounded Rectangle 108">
                    <a:extLst>
                      <a:ext uri="{FF2B5EF4-FFF2-40B4-BE49-F238E27FC236}">
                        <a16:creationId xmlns:a16="http://schemas.microsoft.com/office/drawing/2014/main" id="{41551157-BDDD-444E-A303-35EFDF37DE60}"/>
                      </a:ext>
                    </a:extLst>
                  </p:cNvPr>
                  <p:cNvSpPr/>
                  <p:nvPr/>
                </p:nvSpPr>
                <p:spPr>
                  <a:xfrm>
                    <a:off x="6978650" y="6154480"/>
                    <a:ext cx="1403350" cy="408588"/>
                  </a:xfrm>
                  <a:prstGeom prst="roundRect">
                    <a:avLst/>
                  </a:prstGeom>
                  <a:solidFill>
                    <a:srgbClr val="A6227A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b="1" dirty="0" err="1">
                        <a:latin typeface="Times New Roman" pitchFamily="18" charset="0"/>
                        <a:cs typeface="Times New Roman" pitchFamily="18" charset="0"/>
                      </a:rPr>
                      <a:t>Niêm</a:t>
                    </a:r>
                    <a:r>
                      <a:rPr lang="en-US" sz="1400" b="1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400" b="1" dirty="0" err="1">
                        <a:latin typeface="Times New Roman" pitchFamily="18" charset="0"/>
                        <a:cs typeface="Times New Roman" pitchFamily="18" charset="0"/>
                      </a:rPr>
                      <a:t>yết</a:t>
                    </a:r>
                    <a:endParaRPr lang="en-US" sz="1400" b="1" dirty="0"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cxnSp>
                <p:nvCxnSpPr>
                  <p:cNvPr id="75" name="Elbow Connector 113">
                    <a:extLst>
                      <a:ext uri="{FF2B5EF4-FFF2-40B4-BE49-F238E27FC236}">
                        <a16:creationId xmlns:a16="http://schemas.microsoft.com/office/drawing/2014/main" id="{CF5D5113-CC5B-45FF-9D99-E1A4F3BE8B9B}"/>
                      </a:ext>
                    </a:extLst>
                  </p:cNvPr>
                  <p:cNvCxnSpPr>
                    <a:stCxn id="65" idx="0"/>
                    <a:endCxn id="68" idx="0"/>
                  </p:cNvCxnSpPr>
                  <p:nvPr/>
                </p:nvCxnSpPr>
                <p:spPr>
                  <a:xfrm rot="5400000" flipH="1" flipV="1">
                    <a:off x="5313787" y="1544167"/>
                    <a:ext cx="99468" cy="4567136"/>
                  </a:xfrm>
                  <a:prstGeom prst="bentConnector3">
                    <a:avLst>
                      <a:gd name="adj1" fmla="val 439235"/>
                    </a:avLst>
                  </a:prstGeom>
                  <a:ln w="28575">
                    <a:solidFill>
                      <a:schemeClr val="tx1"/>
                    </a:solidFill>
                    <a:prstDash val="solid"/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TextBox 75">
                    <a:extLst>
                      <a:ext uri="{FF2B5EF4-FFF2-40B4-BE49-F238E27FC236}">
                        <a16:creationId xmlns:a16="http://schemas.microsoft.com/office/drawing/2014/main" id="{42E2C38F-F47C-473C-A8F8-7B4BF4F36842}"/>
                      </a:ext>
                    </a:extLst>
                  </p:cNvPr>
                  <p:cNvSpPr txBox="1"/>
                  <p:nvPr/>
                </p:nvSpPr>
                <p:spPr>
                  <a:xfrm>
                    <a:off x="3375384" y="2733117"/>
                    <a:ext cx="2726682" cy="5451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>
                    <a:defPPr>
                      <a:defRPr lang="en-US"/>
                    </a:defPPr>
                    <a:lvl1pPr algn="ctr">
                      <a:defRPr sz="1600" b="1">
                        <a:latin typeface="Arial" pitchFamily="34" charset="0"/>
                        <a:cs typeface="Arial" pitchFamily="34" charset="0"/>
                      </a:defRPr>
                    </a:lvl1pPr>
                  </a:lstStyle>
                  <a:p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(5) 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Đăng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ký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lưu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1800" dirty="0" err="1">
                        <a:latin typeface="Times New Roman" pitchFamily="18" charset="0"/>
                        <a:cs typeface="Times New Roman" pitchFamily="18" charset="0"/>
                      </a:rPr>
                      <a:t>ký</a:t>
                    </a:r>
                    <a:r>
                      <a:rPr lang="en-US" sz="1800" dirty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27447E50-2381-42A6-99B6-765B53119D4F}"/>
                    </a:ext>
                  </a:extLst>
                </p:cNvPr>
                <p:cNvSpPr txBox="1"/>
                <p:nvPr/>
              </p:nvSpPr>
              <p:spPr>
                <a:xfrm>
                  <a:off x="7239000" y="2694984"/>
                  <a:ext cx="990599" cy="908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600" b="1"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r>
                    <a:rPr lang="en-US" sz="1100" b="0" i="1">
                      <a:latin typeface="Times New Roman" pitchFamily="18" charset="0"/>
                      <a:cs typeface="Times New Roman" pitchFamily="18" charset="0"/>
                    </a:rPr>
                    <a:t>Xác nhận KQ chào bán 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74ABF47-EF6F-453E-A5B0-B57916A58F9B}"/>
                    </a:ext>
                  </a:extLst>
                </p:cNvPr>
                <p:cNvSpPr txBox="1"/>
                <p:nvPr/>
              </p:nvSpPr>
              <p:spPr>
                <a:xfrm>
                  <a:off x="5953606" y="4059747"/>
                  <a:ext cx="1008877" cy="90817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algn="ctr">
                    <a:defRPr sz="1600" b="1">
                      <a:latin typeface="Arial" pitchFamily="34" charset="0"/>
                      <a:cs typeface="Arial" pitchFamily="34" charset="0"/>
                    </a:defRPr>
                  </a:lvl1pPr>
                </a:lstStyle>
                <a:p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Xác</a:t>
                  </a:r>
                  <a:r>
                    <a:rPr lang="en-US" sz="1100" b="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nhận</a:t>
                  </a:r>
                  <a:r>
                    <a:rPr lang="en-US" sz="1100" b="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đăng</a:t>
                  </a:r>
                  <a:r>
                    <a:rPr lang="en-US" sz="1100" b="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ký</a:t>
                  </a:r>
                  <a:r>
                    <a:rPr lang="en-US" sz="1100" b="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lưu</a:t>
                  </a:r>
                  <a:r>
                    <a:rPr lang="en-US" sz="1100" b="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1100" b="0" i="1" dirty="0" err="1">
                      <a:latin typeface="Times New Roman" pitchFamily="18" charset="0"/>
                      <a:cs typeface="Times New Roman" pitchFamily="18" charset="0"/>
                    </a:rPr>
                    <a:t>ký</a:t>
                  </a:r>
                  <a:endParaRPr lang="en-US" sz="1100" b="0" i="1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F898614C-8585-4BCD-99FB-E1688AB9D9D2}"/>
                  </a:ext>
                </a:extLst>
              </p:cNvPr>
              <p:cNvCxnSpPr>
                <a:endCxn id="68" idx="3"/>
              </p:cNvCxnSpPr>
              <p:nvPr/>
            </p:nvCxnSpPr>
            <p:spPr>
              <a:xfrm flipH="1">
                <a:off x="7230718" y="4419600"/>
                <a:ext cx="313082" cy="19674"/>
              </a:xfrm>
              <a:prstGeom prst="straightConnector1">
                <a:avLst/>
              </a:prstGeom>
              <a:ln w="28575">
                <a:prstDash val="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7" name="Title 1">
            <a:extLst>
              <a:ext uri="{FF2B5EF4-FFF2-40B4-BE49-F238E27FC236}">
                <a16:creationId xmlns:a16="http://schemas.microsoft.com/office/drawing/2014/main" id="{36B83DF1-2B91-4E6E-A0E4-D5991D0AE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44890"/>
            <a:ext cx="8229600" cy="550510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1.4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niêm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CW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B1404-B288-44D4-B210-8356D628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9B8A138-4CAB-4FD7-A808-63C4F7DB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52400"/>
            <a:ext cx="10972800" cy="563562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CW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8867FC-AADC-4EB1-9400-5C3BDC94103E}"/>
              </a:ext>
            </a:extLst>
          </p:cNvPr>
          <p:cNvSpPr/>
          <p:nvPr/>
        </p:nvSpPr>
        <p:spPr>
          <a:xfrm>
            <a:off x="1541746" y="3695335"/>
            <a:ext cx="4743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i="1">
                <a:latin typeface="Times" pitchFamily="18" charset="0"/>
                <a:cs typeface="Times" pitchFamily="18" charset="0"/>
              </a:rPr>
              <a:t>3. Không có lệnh mua và lệnh bán</a:t>
            </a:r>
            <a:endParaRPr lang="en-US" sz="2000" b="1" i="1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820B0341-4BB6-4A11-A97F-0C44AF63D116}"/>
              </a:ext>
            </a:extLst>
          </p:cNvPr>
          <p:cNvGrpSpPr/>
          <p:nvPr/>
        </p:nvGrpSpPr>
        <p:grpSpPr>
          <a:xfrm>
            <a:off x="2413604" y="4072019"/>
            <a:ext cx="2870026" cy="1929662"/>
            <a:chOff x="1600200" y="2510878"/>
            <a:chExt cx="3733800" cy="3280322"/>
          </a:xfrm>
        </p:grpSpPr>
        <p:grpSp>
          <p:nvGrpSpPr>
            <p:cNvPr id="11" name="Group 14">
              <a:extLst>
                <a:ext uri="{FF2B5EF4-FFF2-40B4-BE49-F238E27FC236}">
                  <a16:creationId xmlns:a16="http://schemas.microsoft.com/office/drawing/2014/main" id="{48C8C116-1F36-4FF1-834B-02185DE7A204}"/>
                </a:ext>
              </a:extLst>
            </p:cNvPr>
            <p:cNvGrpSpPr/>
            <p:nvPr/>
          </p:nvGrpSpPr>
          <p:grpSpPr>
            <a:xfrm>
              <a:off x="1600200" y="2895600"/>
              <a:ext cx="3581400" cy="2895600"/>
              <a:chOff x="533400" y="2895600"/>
              <a:chExt cx="3581400" cy="289560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DA0EE122-A43E-4B74-9AA9-031F9D3B0028}"/>
                  </a:ext>
                </a:extLst>
              </p:cNvPr>
              <p:cNvCxnSpPr/>
              <p:nvPr/>
            </p:nvCxnSpPr>
            <p:spPr>
              <a:xfrm>
                <a:off x="533400" y="3276600"/>
                <a:ext cx="3581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3EE5A12-B2CA-4C62-A436-DD1E8F7573AB}"/>
                  </a:ext>
                </a:extLst>
              </p:cNvPr>
              <p:cNvCxnSpPr/>
              <p:nvPr/>
            </p:nvCxnSpPr>
            <p:spPr>
              <a:xfrm>
                <a:off x="2362200" y="2895600"/>
                <a:ext cx="0" cy="2895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2A3C7-12CE-4552-AE6D-505D0AD2E0D7}"/>
                </a:ext>
              </a:extLst>
            </p:cNvPr>
            <p:cNvSpPr txBox="1"/>
            <p:nvPr/>
          </p:nvSpPr>
          <p:spPr>
            <a:xfrm>
              <a:off x="1638303" y="2510878"/>
              <a:ext cx="1676399" cy="120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Bên</a:t>
              </a:r>
              <a:r>
                <a:rPr lang="en-US" sz="2000" b="1" dirty="0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mua</a:t>
              </a:r>
              <a:endPara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endParaRPr>
            </a:p>
            <a:p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A02E5DC-30CD-4640-8F0D-F3EFE72E9830}"/>
                </a:ext>
              </a:extLst>
            </p:cNvPr>
            <p:cNvSpPr txBox="1"/>
            <p:nvPr/>
          </p:nvSpPr>
          <p:spPr>
            <a:xfrm>
              <a:off x="3657600" y="2510878"/>
              <a:ext cx="1676400" cy="120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Bên</a:t>
              </a:r>
              <a:r>
                <a:rPr lang="en-US" sz="2000" b="1" dirty="0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bán</a:t>
              </a:r>
              <a:endPara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endParaRPr>
            </a:p>
            <a:p>
              <a:endParaRPr lang="en-US" sz="2000" dirty="0">
                <a:solidFill>
                  <a:srgbClr val="0652EA"/>
                </a:solidFill>
              </a:endParaRPr>
            </a:p>
          </p:txBody>
        </p: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3C85DB-F9AA-44B4-AAF8-39A250A2D670}"/>
              </a:ext>
            </a:extLst>
          </p:cNvPr>
          <p:cNvCxnSpPr/>
          <p:nvPr/>
        </p:nvCxnSpPr>
        <p:spPr>
          <a:xfrm>
            <a:off x="3230510" y="2249333"/>
            <a:ext cx="0" cy="83054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95790D4-3EB8-4F3C-A29B-7BA50ED98878}"/>
              </a:ext>
            </a:extLst>
          </p:cNvPr>
          <p:cNvSpPr txBox="1"/>
          <p:nvPr/>
        </p:nvSpPr>
        <p:spPr>
          <a:xfrm>
            <a:off x="3236174" y="5000881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18" name="Left Arrow 30">
            <a:extLst>
              <a:ext uri="{FF2B5EF4-FFF2-40B4-BE49-F238E27FC236}">
                <a16:creationId xmlns:a16="http://schemas.microsoft.com/office/drawing/2014/main" id="{1BADA0B8-642E-4828-AAF3-DA4E3B7406DE}"/>
              </a:ext>
            </a:extLst>
          </p:cNvPr>
          <p:cNvSpPr/>
          <p:nvPr/>
        </p:nvSpPr>
        <p:spPr>
          <a:xfrm>
            <a:off x="4404268" y="4553513"/>
            <a:ext cx="1162196" cy="707886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4C2633-98DB-4DA2-9E9C-AB8A1B017485}"/>
              </a:ext>
            </a:extLst>
          </p:cNvPr>
          <p:cNvSpPr/>
          <p:nvPr/>
        </p:nvSpPr>
        <p:spPr>
          <a:xfrm>
            <a:off x="6404668" y="1002974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>
                <a:latin typeface="Times" pitchFamily="18" charset="0"/>
                <a:cs typeface="Times" pitchFamily="18" charset="0"/>
              </a:rPr>
              <a:t>2.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lệnh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bán</a:t>
            </a:r>
            <a:endParaRPr lang="en-US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0B91A-8F80-41C5-A2E4-DA9B1C751DD3}"/>
              </a:ext>
            </a:extLst>
          </p:cNvPr>
          <p:cNvSpPr txBox="1"/>
          <p:nvPr/>
        </p:nvSpPr>
        <p:spPr>
          <a:xfrm>
            <a:off x="1610987" y="982598"/>
            <a:ext cx="43248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</a:pPr>
            <a:r>
              <a:rPr lang="en-US" sz="2000" b="1" i="1" dirty="0">
                <a:latin typeface="Times" pitchFamily="18" charset="0"/>
                <a:cs typeface="Times" pitchFamily="18" charset="0"/>
              </a:rPr>
              <a:t>1.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Không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có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lệnh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mua</a:t>
            </a:r>
            <a:endParaRPr lang="en-US" sz="2000" b="1" i="1" dirty="0">
              <a:latin typeface="Times" pitchFamily="18" charset="0"/>
              <a:cs typeface="Times" pitchFamily="18" charset="0"/>
            </a:endParaRPr>
          </a:p>
          <a:p>
            <a:pPr>
              <a:spcBef>
                <a:spcPts val="600"/>
              </a:spcBef>
              <a:buClr>
                <a:srgbClr val="0000FF"/>
              </a:buClr>
            </a:pPr>
            <a:endParaRPr lang="en-US" sz="2000" dirty="0">
              <a:latin typeface="Times" pitchFamily="18" charset="0"/>
              <a:cs typeface="Times" pitchFamily="18" charset="0"/>
            </a:endParaRPr>
          </a:p>
        </p:txBody>
      </p:sp>
      <p:grpSp>
        <p:nvGrpSpPr>
          <p:cNvPr id="21" name="Group 14">
            <a:extLst>
              <a:ext uri="{FF2B5EF4-FFF2-40B4-BE49-F238E27FC236}">
                <a16:creationId xmlns:a16="http://schemas.microsoft.com/office/drawing/2014/main" id="{77BF03B6-FA5F-4E83-9444-B3D9C6C3F205}"/>
              </a:ext>
            </a:extLst>
          </p:cNvPr>
          <p:cNvGrpSpPr/>
          <p:nvPr/>
        </p:nvGrpSpPr>
        <p:grpSpPr>
          <a:xfrm>
            <a:off x="2356043" y="1609409"/>
            <a:ext cx="2752882" cy="1703348"/>
            <a:chOff x="533400" y="2895600"/>
            <a:chExt cx="3581400" cy="289560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5339E7D-E12B-42BA-A5E3-FDC5F992A2B3}"/>
                </a:ext>
              </a:extLst>
            </p:cNvPr>
            <p:cNvCxnSpPr/>
            <p:nvPr/>
          </p:nvCxnSpPr>
          <p:spPr>
            <a:xfrm>
              <a:off x="533400" y="3276600"/>
              <a:ext cx="3581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116092B2-06ED-4FA8-9982-75BA72B4F5B1}"/>
                </a:ext>
              </a:extLst>
            </p:cNvPr>
            <p:cNvCxnSpPr/>
            <p:nvPr/>
          </p:nvCxnSpPr>
          <p:spPr>
            <a:xfrm>
              <a:off x="2362200" y="2895600"/>
              <a:ext cx="0" cy="28956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3E5EDBF-B4B4-4D16-869B-5EE51F1A0CE5}"/>
              </a:ext>
            </a:extLst>
          </p:cNvPr>
          <p:cNvSpPr txBox="1"/>
          <p:nvPr/>
        </p:nvSpPr>
        <p:spPr>
          <a:xfrm>
            <a:off x="2385331" y="1383095"/>
            <a:ext cx="128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mua</a:t>
            </a:r>
            <a:endParaRPr lang="en-US" sz="2000" b="1" dirty="0">
              <a:solidFill>
                <a:srgbClr val="0652EA"/>
              </a:solidFill>
              <a:latin typeface="Times" pitchFamily="18" charset="0"/>
              <a:cs typeface="Times" pitchFamily="18" charset="0"/>
            </a:endParaRP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C9C090-F0F4-493E-9A05-6C7D9BE910F4}"/>
              </a:ext>
            </a:extLst>
          </p:cNvPr>
          <p:cNvSpPr txBox="1"/>
          <p:nvPr/>
        </p:nvSpPr>
        <p:spPr>
          <a:xfrm>
            <a:off x="3937487" y="1383095"/>
            <a:ext cx="12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bán</a:t>
            </a:r>
            <a:endParaRPr lang="en-US" sz="2000" b="1" dirty="0">
              <a:solidFill>
                <a:srgbClr val="0652EA"/>
              </a:solidFill>
              <a:latin typeface="Times" pitchFamily="18" charset="0"/>
              <a:cs typeface="Times" pitchFamily="18" charset="0"/>
            </a:endParaRPr>
          </a:p>
          <a:p>
            <a:endParaRPr lang="en-US" sz="2000" dirty="0">
              <a:solidFill>
                <a:srgbClr val="0652EA"/>
              </a:solidFill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id="{DD6CA722-0889-4B15-8458-989FE2AB0FAD}"/>
              </a:ext>
            </a:extLst>
          </p:cNvPr>
          <p:cNvGrpSpPr/>
          <p:nvPr/>
        </p:nvGrpSpPr>
        <p:grpSpPr>
          <a:xfrm>
            <a:off x="6995217" y="1405988"/>
            <a:ext cx="2870026" cy="1929662"/>
            <a:chOff x="1600200" y="2510878"/>
            <a:chExt cx="3733800" cy="3280322"/>
          </a:xfrm>
        </p:grpSpPr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FBD63546-97CD-41D7-8116-2DA5F6D63FC5}"/>
                </a:ext>
              </a:extLst>
            </p:cNvPr>
            <p:cNvGrpSpPr/>
            <p:nvPr/>
          </p:nvGrpSpPr>
          <p:grpSpPr>
            <a:xfrm>
              <a:off x="1600200" y="2895600"/>
              <a:ext cx="3581400" cy="2895600"/>
              <a:chOff x="533400" y="2895600"/>
              <a:chExt cx="3581400" cy="289560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183390E6-63D0-4758-91A6-1D750A1CF105}"/>
                  </a:ext>
                </a:extLst>
              </p:cNvPr>
              <p:cNvCxnSpPr/>
              <p:nvPr/>
            </p:nvCxnSpPr>
            <p:spPr>
              <a:xfrm>
                <a:off x="533400" y="3276600"/>
                <a:ext cx="35814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3494BAF-B75C-429C-A53A-AA48608E47AC}"/>
                  </a:ext>
                </a:extLst>
              </p:cNvPr>
              <p:cNvCxnSpPr/>
              <p:nvPr/>
            </p:nvCxnSpPr>
            <p:spPr>
              <a:xfrm>
                <a:off x="2362200" y="2895600"/>
                <a:ext cx="0" cy="28956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AD0DF50-85A5-4BC6-9983-1CAC08F130AE}"/>
                </a:ext>
              </a:extLst>
            </p:cNvPr>
            <p:cNvSpPr txBox="1"/>
            <p:nvPr/>
          </p:nvSpPr>
          <p:spPr>
            <a:xfrm>
              <a:off x="1638303" y="2510878"/>
              <a:ext cx="1676399" cy="120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Bên</a:t>
              </a:r>
              <a:r>
                <a:rPr lang="en-US" sz="2000" b="1" dirty="0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mua</a:t>
              </a:r>
              <a:endPara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endParaRPr>
            </a:p>
            <a:p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9536B36-2BBB-4DE8-AC0C-169E94FD4221}"/>
                </a:ext>
              </a:extLst>
            </p:cNvPr>
            <p:cNvSpPr txBox="1"/>
            <p:nvPr/>
          </p:nvSpPr>
          <p:spPr>
            <a:xfrm>
              <a:off x="3657600" y="2510878"/>
              <a:ext cx="1676400" cy="1203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Bên</a:t>
              </a:r>
              <a:r>
                <a:rPr lang="en-US" sz="2000" b="1" dirty="0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sz="2000" b="1" dirty="0" err="1">
                  <a:solidFill>
                    <a:srgbClr val="0652EA"/>
                  </a:solidFill>
                  <a:latin typeface="Times" pitchFamily="18" charset="0"/>
                  <a:cs typeface="Times" pitchFamily="18" charset="0"/>
                </a:rPr>
                <a:t>bán</a:t>
              </a:r>
              <a:endPara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endParaRPr>
            </a:p>
            <a:p>
              <a:endParaRPr lang="en-US" sz="2000" dirty="0">
                <a:solidFill>
                  <a:srgbClr val="0652EA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4D0106D5-20DB-40CF-86E9-1CFD34CDEA5B}"/>
              </a:ext>
            </a:extLst>
          </p:cNvPr>
          <p:cNvSpPr txBox="1"/>
          <p:nvPr/>
        </p:nvSpPr>
        <p:spPr>
          <a:xfrm>
            <a:off x="4253440" y="2073221"/>
            <a:ext cx="114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: 5.000 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5D93C94-5D35-48EC-BB52-8CC736EC973E}"/>
              </a:ext>
            </a:extLst>
          </p:cNvPr>
          <p:cNvCxnSpPr>
            <a:cxnSpLocks/>
          </p:cNvCxnSpPr>
          <p:nvPr/>
        </p:nvCxnSpPr>
        <p:spPr>
          <a:xfrm>
            <a:off x="6923161" y="4577033"/>
            <a:ext cx="275288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8093436-D6BB-4E95-A371-19FA534C160B}"/>
              </a:ext>
            </a:extLst>
          </p:cNvPr>
          <p:cNvCxnSpPr>
            <a:cxnSpLocks/>
          </p:cNvCxnSpPr>
          <p:nvPr/>
        </p:nvCxnSpPr>
        <p:spPr>
          <a:xfrm flipH="1">
            <a:off x="8313088" y="4352909"/>
            <a:ext cx="15801" cy="19138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B233411-594F-40ED-AACA-E2FAA88D1D38}"/>
              </a:ext>
            </a:extLst>
          </p:cNvPr>
          <p:cNvSpPr txBox="1"/>
          <p:nvPr/>
        </p:nvSpPr>
        <p:spPr>
          <a:xfrm>
            <a:off x="6952449" y="4126594"/>
            <a:ext cx="1288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mua</a:t>
            </a:r>
            <a:endParaRPr lang="en-US" sz="2000" b="1" dirty="0">
              <a:solidFill>
                <a:srgbClr val="0652EA"/>
              </a:solidFill>
              <a:latin typeface="Times" pitchFamily="18" charset="0"/>
              <a:cs typeface="Times" pitchFamily="18" charset="0"/>
            </a:endParaRPr>
          </a:p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1520F5E-48B4-4B88-BB4D-D753A22E6B9D}"/>
              </a:ext>
            </a:extLst>
          </p:cNvPr>
          <p:cNvSpPr txBox="1"/>
          <p:nvPr/>
        </p:nvSpPr>
        <p:spPr>
          <a:xfrm>
            <a:off x="8504605" y="4126594"/>
            <a:ext cx="12885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dirty="0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dirty="0" err="1">
                <a:solidFill>
                  <a:srgbClr val="0652EA"/>
                </a:solidFill>
                <a:latin typeface="Times" pitchFamily="18" charset="0"/>
                <a:cs typeface="Times" pitchFamily="18" charset="0"/>
              </a:rPr>
              <a:t>bán</a:t>
            </a:r>
            <a:endParaRPr lang="en-US" sz="2000" b="1" dirty="0">
              <a:solidFill>
                <a:srgbClr val="0652EA"/>
              </a:solidFill>
              <a:latin typeface="Times" pitchFamily="18" charset="0"/>
              <a:cs typeface="Times" pitchFamily="18" charset="0"/>
            </a:endParaRPr>
          </a:p>
          <a:p>
            <a:endParaRPr lang="en-US" sz="2000" dirty="0">
              <a:solidFill>
                <a:srgbClr val="0652EA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0667D35-AB87-4A39-8028-F3A66B746728}"/>
              </a:ext>
            </a:extLst>
          </p:cNvPr>
          <p:cNvSpPr txBox="1"/>
          <p:nvPr/>
        </p:nvSpPr>
        <p:spPr>
          <a:xfrm>
            <a:off x="6203775" y="3707127"/>
            <a:ext cx="4475428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spcBef>
                <a:spcPts val="600"/>
              </a:spcBef>
            </a:pPr>
            <a:r>
              <a:rPr lang="en-US" sz="2200" b="1" i="1" dirty="0">
                <a:latin typeface="Times" pitchFamily="18" charset="0"/>
                <a:cs typeface="Times" pitchFamily="18" charset="0"/>
              </a:rPr>
              <a:t>4</a:t>
            </a:r>
            <a:r>
              <a:rPr lang="en-US" sz="2000" b="1" i="1">
                <a:latin typeface="Times" pitchFamily="18" charset="0"/>
                <a:cs typeface="Times" pitchFamily="18" charset="0"/>
              </a:rPr>
              <a:t>.  ∆ giá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bán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bên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2000" b="1" i="1" dirty="0" err="1">
                <a:latin typeface="Times" pitchFamily="18" charset="0"/>
                <a:cs typeface="Times" pitchFamily="18" charset="0"/>
              </a:rPr>
              <a:t>mua</a:t>
            </a:r>
            <a:r>
              <a:rPr lang="en-US" sz="2000" b="1" i="1" dirty="0">
                <a:latin typeface="Times" pitchFamily="18" charset="0"/>
                <a:cs typeface="Times" pitchFamily="18" charset="0"/>
              </a:rPr>
              <a:t> &gt; 5%</a:t>
            </a:r>
          </a:p>
          <a:p>
            <a:pPr algn="ctr">
              <a:spcBef>
                <a:spcPts val="600"/>
              </a:spcBef>
              <a:buClr>
                <a:srgbClr val="0000FF"/>
              </a:buClr>
            </a:pPr>
            <a:endParaRPr lang="en-US" sz="22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52637C0-9821-464C-86C1-098FDB8B40B5}"/>
              </a:ext>
            </a:extLst>
          </p:cNvPr>
          <p:cNvSpPr txBox="1"/>
          <p:nvPr/>
        </p:nvSpPr>
        <p:spPr>
          <a:xfrm>
            <a:off x="3198701" y="2467665"/>
            <a:ext cx="503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EEB9F86-D0F2-4F30-A522-E6D60681EFA3}"/>
              </a:ext>
            </a:extLst>
          </p:cNvPr>
          <p:cNvCxnSpPr/>
          <p:nvPr/>
        </p:nvCxnSpPr>
        <p:spPr>
          <a:xfrm>
            <a:off x="3205983" y="4789308"/>
            <a:ext cx="0" cy="83054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Arrow 30">
            <a:extLst>
              <a:ext uri="{FF2B5EF4-FFF2-40B4-BE49-F238E27FC236}">
                <a16:creationId xmlns:a16="http://schemas.microsoft.com/office/drawing/2014/main" id="{05BE9806-9B3A-425C-9CE1-5DC5A31B4FA5}"/>
              </a:ext>
            </a:extLst>
          </p:cNvPr>
          <p:cNvSpPr/>
          <p:nvPr/>
        </p:nvSpPr>
        <p:spPr>
          <a:xfrm>
            <a:off x="9038108" y="1974869"/>
            <a:ext cx="1073416" cy="784812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20606F10-C83D-42FF-8DB1-042D37FC3542}"/>
              </a:ext>
            </a:extLst>
          </p:cNvPr>
          <p:cNvCxnSpPr>
            <a:cxnSpLocks/>
          </p:cNvCxnSpPr>
          <p:nvPr/>
        </p:nvCxnSpPr>
        <p:spPr>
          <a:xfrm>
            <a:off x="8916581" y="2270078"/>
            <a:ext cx="0" cy="72869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BC39317-1817-465A-9D50-25C92F7CE047}"/>
              </a:ext>
            </a:extLst>
          </p:cNvPr>
          <p:cNvCxnSpPr>
            <a:cxnSpLocks/>
          </p:cNvCxnSpPr>
          <p:nvPr/>
        </p:nvCxnSpPr>
        <p:spPr>
          <a:xfrm>
            <a:off x="8430286" y="2283608"/>
            <a:ext cx="432106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A95017-2BDC-4F1A-89C8-96CBFCCEB23C}"/>
              </a:ext>
            </a:extLst>
          </p:cNvPr>
          <p:cNvCxnSpPr>
            <a:cxnSpLocks/>
          </p:cNvCxnSpPr>
          <p:nvPr/>
        </p:nvCxnSpPr>
        <p:spPr>
          <a:xfrm>
            <a:off x="7837158" y="2969408"/>
            <a:ext cx="102523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7055BC67-6C81-4FFD-BB81-702DF0B26C66}"/>
              </a:ext>
            </a:extLst>
          </p:cNvPr>
          <p:cNvSpPr txBox="1"/>
          <p:nvPr/>
        </p:nvSpPr>
        <p:spPr>
          <a:xfrm>
            <a:off x="8430230" y="2434541"/>
            <a:ext cx="874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0C10A6E-3F33-4247-B392-9E75AEDBEE8E}"/>
              </a:ext>
            </a:extLst>
          </p:cNvPr>
          <p:cNvSpPr txBox="1"/>
          <p:nvPr/>
        </p:nvSpPr>
        <p:spPr>
          <a:xfrm>
            <a:off x="6688814" y="2808296"/>
            <a:ext cx="114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: 5.000 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AC1E1A1-C2C6-4EBE-B2EB-38BFC6B32540}"/>
              </a:ext>
            </a:extLst>
          </p:cNvPr>
          <p:cNvCxnSpPr>
            <a:cxnSpLocks/>
          </p:cNvCxnSpPr>
          <p:nvPr/>
        </p:nvCxnSpPr>
        <p:spPr>
          <a:xfrm>
            <a:off x="3205984" y="3079881"/>
            <a:ext cx="526501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B117CD-3271-43E1-9054-856BEBE51B4D}"/>
              </a:ext>
            </a:extLst>
          </p:cNvPr>
          <p:cNvCxnSpPr>
            <a:cxnSpLocks/>
          </p:cNvCxnSpPr>
          <p:nvPr/>
        </p:nvCxnSpPr>
        <p:spPr>
          <a:xfrm>
            <a:off x="7262986" y="4695670"/>
            <a:ext cx="1722839" cy="0"/>
          </a:xfrm>
          <a:prstGeom prst="line">
            <a:avLst/>
          </a:prstGeom>
          <a:ln>
            <a:solidFill>
              <a:srgbClr val="0652E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9F6776D4-7615-4D2C-9E46-1EE4D0FF9293}"/>
              </a:ext>
            </a:extLst>
          </p:cNvPr>
          <p:cNvCxnSpPr>
            <a:cxnSpLocks/>
          </p:cNvCxnSpPr>
          <p:nvPr/>
        </p:nvCxnSpPr>
        <p:spPr>
          <a:xfrm>
            <a:off x="7262985" y="4695671"/>
            <a:ext cx="0" cy="1535431"/>
          </a:xfrm>
          <a:prstGeom prst="straightConnector1">
            <a:avLst/>
          </a:prstGeom>
          <a:ln w="38100">
            <a:solidFill>
              <a:srgbClr val="0652E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C3F1EF05-F322-4F35-8DCD-C63C8DDFDD8D}"/>
              </a:ext>
            </a:extLst>
          </p:cNvPr>
          <p:cNvSpPr txBox="1"/>
          <p:nvPr/>
        </p:nvSpPr>
        <p:spPr>
          <a:xfrm>
            <a:off x="7292894" y="478045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7%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7EB8614-753F-416D-BA0F-7667F0E531E4}"/>
              </a:ext>
            </a:extLst>
          </p:cNvPr>
          <p:cNvSpPr txBox="1"/>
          <p:nvPr/>
        </p:nvSpPr>
        <p:spPr>
          <a:xfrm>
            <a:off x="5630281" y="6336268"/>
            <a:ext cx="1380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: 5.000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2CF6918-A88D-457A-94BD-D47AD901AEA0}"/>
              </a:ext>
            </a:extLst>
          </p:cNvPr>
          <p:cNvSpPr txBox="1"/>
          <p:nvPr/>
        </p:nvSpPr>
        <p:spPr>
          <a:xfrm>
            <a:off x="9038109" y="4543204"/>
            <a:ext cx="1148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solidFill>
                  <a:srgbClr val="0652EA"/>
                </a:solidFill>
                <a:latin typeface="Times New Roman" pitchFamily="18" charset="0"/>
                <a:cs typeface="Times New Roman" pitchFamily="18" charset="0"/>
              </a:rPr>
              <a:t>: 5.350 </a:t>
            </a: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B98B073-66AB-4C95-BC24-31BB54DF262E}"/>
              </a:ext>
            </a:extLst>
          </p:cNvPr>
          <p:cNvCxnSpPr/>
          <p:nvPr/>
        </p:nvCxnSpPr>
        <p:spPr>
          <a:xfrm>
            <a:off x="7747418" y="5185548"/>
            <a:ext cx="0" cy="830549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Arrow 30">
            <a:extLst>
              <a:ext uri="{FF2B5EF4-FFF2-40B4-BE49-F238E27FC236}">
                <a16:creationId xmlns:a16="http://schemas.microsoft.com/office/drawing/2014/main" id="{F8FE72FC-5127-46D0-8409-BEEB85C9B4BB}"/>
              </a:ext>
            </a:extLst>
          </p:cNvPr>
          <p:cNvSpPr/>
          <p:nvPr/>
        </p:nvSpPr>
        <p:spPr>
          <a:xfrm>
            <a:off x="8985824" y="4898653"/>
            <a:ext cx="1162196" cy="816298"/>
          </a:xfrm>
          <a:prstGeom prst="lef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ight Arrow 19">
            <a:extLst>
              <a:ext uri="{FF2B5EF4-FFF2-40B4-BE49-F238E27FC236}">
                <a16:creationId xmlns:a16="http://schemas.microsoft.com/office/drawing/2014/main" id="{4769233E-40C7-4581-BDE3-E674B65F2FD1}"/>
              </a:ext>
            </a:extLst>
          </p:cNvPr>
          <p:cNvSpPr/>
          <p:nvPr/>
        </p:nvSpPr>
        <p:spPr>
          <a:xfrm>
            <a:off x="6046157" y="5562600"/>
            <a:ext cx="1133701" cy="89783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ABB544-D126-4E3B-9917-7BD164546241}"/>
              </a:ext>
            </a:extLst>
          </p:cNvPr>
          <p:cNvSpPr txBox="1"/>
          <p:nvPr/>
        </p:nvSpPr>
        <p:spPr>
          <a:xfrm>
            <a:off x="7788194" y="536246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5%</a:t>
            </a:r>
          </a:p>
        </p:txBody>
      </p:sp>
      <p:sp>
        <p:nvSpPr>
          <p:cNvPr id="56" name="Right Arrow 19">
            <a:extLst>
              <a:ext uri="{FF2B5EF4-FFF2-40B4-BE49-F238E27FC236}">
                <a16:creationId xmlns:a16="http://schemas.microsoft.com/office/drawing/2014/main" id="{9595CD57-244A-4C11-BD07-EF6DEFE5145B}"/>
              </a:ext>
            </a:extLst>
          </p:cNvPr>
          <p:cNvSpPr/>
          <p:nvPr/>
        </p:nvSpPr>
        <p:spPr>
          <a:xfrm>
            <a:off x="2135455" y="5299677"/>
            <a:ext cx="1045904" cy="830548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ight Arrow 19">
            <a:extLst>
              <a:ext uri="{FF2B5EF4-FFF2-40B4-BE49-F238E27FC236}">
                <a16:creationId xmlns:a16="http://schemas.microsoft.com/office/drawing/2014/main" id="{2268F098-9C1B-49D7-8690-0FA9A5D72042}"/>
              </a:ext>
            </a:extLst>
          </p:cNvPr>
          <p:cNvSpPr/>
          <p:nvPr/>
        </p:nvSpPr>
        <p:spPr>
          <a:xfrm>
            <a:off x="2057402" y="2714841"/>
            <a:ext cx="1097361" cy="78483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Yết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1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endParaRPr lang="en-US" sz="1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52D2737-FB3A-4124-96ED-DCBB1368CA74}"/>
              </a:ext>
            </a:extLst>
          </p:cNvPr>
          <p:cNvCxnSpPr>
            <a:cxnSpLocks/>
          </p:cNvCxnSpPr>
          <p:nvPr/>
        </p:nvCxnSpPr>
        <p:spPr>
          <a:xfrm>
            <a:off x="7324300" y="6001681"/>
            <a:ext cx="423118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FA762-053D-41EA-82ED-EDF22C00368A}"/>
              </a:ext>
            </a:extLst>
          </p:cNvPr>
          <p:cNvCxnSpPr>
            <a:cxnSpLocks/>
          </p:cNvCxnSpPr>
          <p:nvPr/>
        </p:nvCxnSpPr>
        <p:spPr>
          <a:xfrm>
            <a:off x="7262985" y="6231101"/>
            <a:ext cx="1050102" cy="0"/>
          </a:xfrm>
          <a:prstGeom prst="line">
            <a:avLst/>
          </a:prstGeom>
          <a:ln>
            <a:solidFill>
              <a:srgbClr val="0652EA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CEB53215-70EA-4FEF-BA1E-F97277646905}"/>
              </a:ext>
            </a:extLst>
          </p:cNvPr>
          <p:cNvCxnSpPr>
            <a:cxnSpLocks/>
          </p:cNvCxnSpPr>
          <p:nvPr/>
        </p:nvCxnSpPr>
        <p:spPr>
          <a:xfrm>
            <a:off x="3253893" y="2249332"/>
            <a:ext cx="1025234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CCE683E9-BD8F-4F81-9602-5EBDCEF24386}"/>
              </a:ext>
            </a:extLst>
          </p:cNvPr>
          <p:cNvCxnSpPr>
            <a:cxnSpLocks/>
          </p:cNvCxnSpPr>
          <p:nvPr/>
        </p:nvCxnSpPr>
        <p:spPr>
          <a:xfrm>
            <a:off x="3230511" y="5588387"/>
            <a:ext cx="526501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8AABD7-3BAE-4681-91E0-B9F3E17649EC}"/>
              </a:ext>
            </a:extLst>
          </p:cNvPr>
          <p:cNvCxnSpPr>
            <a:cxnSpLocks/>
          </p:cNvCxnSpPr>
          <p:nvPr/>
        </p:nvCxnSpPr>
        <p:spPr>
          <a:xfrm>
            <a:off x="3230510" y="4789307"/>
            <a:ext cx="107215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DC47C93-9B52-4523-8FE8-46A8DABA8586}"/>
              </a:ext>
            </a:extLst>
          </p:cNvPr>
          <p:cNvCxnSpPr>
            <a:cxnSpLocks/>
          </p:cNvCxnSpPr>
          <p:nvPr/>
        </p:nvCxnSpPr>
        <p:spPr>
          <a:xfrm>
            <a:off x="7747418" y="5185547"/>
            <a:ext cx="1072152" cy="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B34B28-C1D1-43F2-90C1-B7A3C2915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1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A551D9-A0AE-43F0-999F-482EC4396D46}"/>
              </a:ext>
            </a:extLst>
          </p:cNvPr>
          <p:cNvSpPr/>
          <p:nvPr/>
        </p:nvSpPr>
        <p:spPr>
          <a:xfrm>
            <a:off x="0" y="1676400"/>
            <a:ext cx="1219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0E2B8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" panose="02020603050405020304" pitchFamily="18" charset="0"/>
                <a:cs typeface="Times" panose="02020603050405020304" pitchFamily="18" charset="0"/>
              </a:rPr>
              <a:t>PHẦN 2: LỢI ÍCH VÀ RỦI RO CỦA CHỨNG QUYỀN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DAF1B-2125-4275-AFA7-92A2CDDB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5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7E34640-59C0-45B4-A541-2ACEA4DD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663387"/>
            <a:ext cx="10972800" cy="563562"/>
          </a:xfrm>
        </p:spPr>
        <p:txBody>
          <a:bodyPr>
            <a:noAutofit/>
          </a:bodyPr>
          <a:lstStyle/>
          <a:p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E13F40E-9EB6-4474-9C84-310E71FF6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48581"/>
            <a:ext cx="9677400" cy="41608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Clr>
                <a:schemeClr val="accent5">
                  <a:lumMod val="75000"/>
                </a:schemeClr>
              </a:buClr>
              <a:buNone/>
            </a:pP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đầu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</a:t>
            </a:r>
            <a:r>
              <a:rPr lang="vi-VN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</a:p>
          <a:p>
            <a:pPr algn="just">
              <a:lnSpc>
                <a:spcPct val="100000"/>
              </a:lnSpc>
              <a:buClr>
                <a:srgbClr val="0070C0"/>
              </a:buClr>
              <a:buSzPct val="120000"/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sản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phẩm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đòn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bẩy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cao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rgbClr val="0070C0"/>
              </a:buClr>
              <a:buSzPct val="120000"/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Giải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quyết bài toán hết room cho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khối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ngoại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rgbClr val="0070C0"/>
              </a:buClr>
              <a:buSzPct val="180000"/>
              <a:buNone/>
            </a:pP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CTCK: </a:t>
            </a:r>
          </a:p>
          <a:p>
            <a:pPr algn="just">
              <a:lnSpc>
                <a:spcPct val="100000"/>
              </a:lnSpc>
              <a:buClr>
                <a:srgbClr val="E68900"/>
              </a:buClr>
              <a:buSzPct val="115000"/>
            </a:pP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doanh thu, mở rộng thị phần 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algn="just">
              <a:lnSpc>
                <a:spcPct val="100000"/>
              </a:lnSpc>
              <a:buClr>
                <a:srgbClr val="E68900"/>
              </a:buClr>
              <a:buSzPct val="115000"/>
            </a:pPr>
            <a:r>
              <a:rPr lang="en-US" sz="2400" b="1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 3" panose="05040102010807070707" pitchFamily="18" charset="2"/>
              </a:rPr>
              <a:t>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  <a:sym typeface="Wingdings 3" panose="05040102010807070707" pitchFamily="18" charset="2"/>
              </a:rPr>
              <a:t> 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chất lượng 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CTCK 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khi phải thực hiện các nghiệp vụ như 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PNRR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tạo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lập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ờng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Clr>
                <a:srgbClr val="E68900"/>
              </a:buClr>
              <a:buSzPct val="120000"/>
              <a:buNone/>
            </a:pP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thị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tr</a:t>
            </a:r>
            <a:r>
              <a:rPr lang="vi-VN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ờng</a:t>
            </a:r>
            <a:r>
              <a:rPr lang="en-US" sz="2400" b="1" dirty="0">
                <a:solidFill>
                  <a:srgbClr val="0E2B88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: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20000"/>
            </a:pP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oàn thiện cấu trúc sản phẩm trên 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TTCK</a:t>
            </a:r>
          </a:p>
          <a:p>
            <a:pPr algn="just">
              <a:lnSpc>
                <a:spcPct val="100000"/>
              </a:lnSpc>
              <a:buClr>
                <a:schemeClr val="accent6">
                  <a:lumMod val="75000"/>
                </a:schemeClr>
              </a:buClr>
              <a:buSzPct val="120000"/>
            </a:pP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Tăng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thanh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khoản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trên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thị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tr</a:t>
            </a:r>
            <a:r>
              <a:rPr lang="vi-VN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ư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ờng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cơ</a:t>
            </a:r>
            <a:r>
              <a:rPr lang="en-US" sz="2400" dirty="0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400" dirty="0" err="1">
                <a:latin typeface="Times" panose="02020603050405020304" pitchFamily="18" charset="0"/>
                <a:cs typeface="Times" panose="02020603050405020304" pitchFamily="18" charset="0"/>
              </a:rPr>
              <a:t>s</a:t>
            </a:r>
            <a:r>
              <a:rPr lang="en-US" sz="2400" dirty="0" err="1">
                <a:solidFill>
                  <a:schemeClr val="tx1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ở</a:t>
            </a: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lnSpc>
                <a:spcPts val="3500"/>
              </a:lnSpc>
              <a:buClr>
                <a:srgbClr val="0070C0"/>
              </a:buClr>
              <a:buSzPct val="180000"/>
              <a:buNone/>
            </a:pPr>
            <a:endParaRPr lang="en-US" sz="2400" b="1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Clr>
                <a:schemeClr val="accent5">
                  <a:lumMod val="75000"/>
                </a:schemeClr>
              </a:buClr>
              <a:buNone/>
            </a:pPr>
            <a:endParaRPr lang="en-US" sz="2400" dirty="0">
              <a:solidFill>
                <a:schemeClr val="tx1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2D353-1D8F-49AF-B68B-76B05C8F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0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db2004c002l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>
    <a:extraClrScheme>
      <a:clrScheme name="sample 1">
        <a:dk1>
          <a:srgbClr val="1B525F"/>
        </a:dk1>
        <a:lt1>
          <a:srgbClr val="FFFFFF"/>
        </a:lt1>
        <a:dk2>
          <a:srgbClr val="339966"/>
        </a:dk2>
        <a:lt2>
          <a:srgbClr val="DDDDDD"/>
        </a:lt2>
        <a:accent1>
          <a:srgbClr val="C5BA6B"/>
        </a:accent1>
        <a:accent2>
          <a:srgbClr val="669900"/>
        </a:accent2>
        <a:accent3>
          <a:srgbClr val="FFFFFF"/>
        </a:accent3>
        <a:accent4>
          <a:srgbClr val="154550"/>
        </a:accent4>
        <a:accent5>
          <a:srgbClr val="DFD9BA"/>
        </a:accent5>
        <a:accent6>
          <a:srgbClr val="5C8A00"/>
        </a:accent6>
        <a:hlink>
          <a:srgbClr val="E57C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91961"/>
        </a:dk1>
        <a:lt1>
          <a:srgbClr val="FFFFFF"/>
        </a:lt1>
        <a:dk2>
          <a:srgbClr val="5D4CDC"/>
        </a:dk2>
        <a:lt2>
          <a:srgbClr val="DDDDDD"/>
        </a:lt2>
        <a:accent1>
          <a:srgbClr val="31B36C"/>
        </a:accent1>
        <a:accent2>
          <a:srgbClr val="0099FF"/>
        </a:accent2>
        <a:accent3>
          <a:srgbClr val="FFFFFF"/>
        </a:accent3>
        <a:accent4>
          <a:srgbClr val="141452"/>
        </a:accent4>
        <a:accent5>
          <a:srgbClr val="ADD6BA"/>
        </a:accent5>
        <a:accent6>
          <a:srgbClr val="008AE7"/>
        </a:accent6>
        <a:hlink>
          <a:srgbClr val="A0963C"/>
        </a:hlink>
        <a:folHlink>
          <a:srgbClr val="A096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7347D"/>
        </a:dk1>
        <a:lt1>
          <a:srgbClr val="FFFFFF"/>
        </a:lt1>
        <a:dk2>
          <a:srgbClr val="3366CC"/>
        </a:dk2>
        <a:lt2>
          <a:srgbClr val="DDDDDD"/>
        </a:lt2>
        <a:accent1>
          <a:srgbClr val="77B7E7"/>
        </a:accent1>
        <a:accent2>
          <a:srgbClr val="45AB7D"/>
        </a:accent2>
        <a:accent3>
          <a:srgbClr val="FFFFFF"/>
        </a:accent3>
        <a:accent4>
          <a:srgbClr val="122B6A"/>
        </a:accent4>
        <a:accent5>
          <a:srgbClr val="BDD8F1"/>
        </a:accent5>
        <a:accent6>
          <a:srgbClr val="3E9B71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oking 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24698</TotalTime>
  <Words>1972</Words>
  <Application>Microsoft Office PowerPoint</Application>
  <PresentationFormat>Widescreen</PresentationFormat>
  <Paragraphs>323</Paragraphs>
  <Slides>24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42" baseType="lpstr">
      <vt:lpstr>맑은 고딕</vt:lpstr>
      <vt:lpstr>Arial</vt:lpstr>
      <vt:lpstr>Calibri</vt:lpstr>
      <vt:lpstr>Constantia</vt:lpstr>
      <vt:lpstr>Courier New</vt:lpstr>
      <vt:lpstr>Franklin Gothic Book</vt:lpstr>
      <vt:lpstr>Franklin Gothic Medium</vt:lpstr>
      <vt:lpstr>HY중고딕</vt:lpstr>
      <vt:lpstr>Lucida Sans</vt:lpstr>
      <vt:lpstr>Symbol</vt:lpstr>
      <vt:lpstr>Tahoma</vt:lpstr>
      <vt:lpstr>Times</vt:lpstr>
      <vt:lpstr>Times New Roman</vt:lpstr>
      <vt:lpstr>Verdana</vt:lpstr>
      <vt:lpstr>Wingdings</vt:lpstr>
      <vt:lpstr>Wingdings 3</vt:lpstr>
      <vt:lpstr>cdb2004c002l</vt:lpstr>
      <vt:lpstr>Cooking 16x9</vt:lpstr>
      <vt:lpstr>PowerPoint Presentation</vt:lpstr>
      <vt:lpstr>PowerPoint Presentation</vt:lpstr>
      <vt:lpstr>1.1 Vòng đời CW</vt:lpstr>
      <vt:lpstr>1.2 Điều kiện cổ phiếu cơ sở</vt:lpstr>
      <vt:lpstr>1.3 Điều kiện tổ chức phát hành</vt:lpstr>
      <vt:lpstr>1.4 Chào bán – niêm yết CW</vt:lpstr>
      <vt:lpstr>1.5 Hoạt động tạo lập thị trường CW</vt:lpstr>
      <vt:lpstr>PowerPoint Presentation</vt:lpstr>
      <vt:lpstr>2.1 Lợi ích</vt:lpstr>
      <vt:lpstr>2.2 Rủi ro</vt:lpstr>
      <vt:lpstr>2.2.1 Đòn bẩy</vt:lpstr>
      <vt:lpstr>2.2.2 Vòng đời và thời gian đáo hạn</vt:lpstr>
      <vt:lpstr>2.2.2.1 CW đáo hạn</vt:lpstr>
      <vt:lpstr>2.2.2.1 CW đáo hạn (t.t)</vt:lpstr>
      <vt:lpstr>2.2.2.1 CW đáo hạn (t.t)</vt:lpstr>
      <vt:lpstr>2.2.3 Rủi ro biến động giá cổ phiếu cơ sở</vt:lpstr>
      <vt:lpstr>2.2.3 Rủi ro biến động giá cổ phiếu cơ sở (t.t)</vt:lpstr>
      <vt:lpstr>2.2.3 Rủi ro biến động giá cổ phiếu cơ sở (t.t)</vt:lpstr>
      <vt:lpstr>2.2.4 Rủi ro từ tổ chức phát hành</vt:lpstr>
      <vt:lpstr>PowerPoint Presentation</vt:lpstr>
      <vt:lpstr>3.1 Mã chứng quyền</vt:lpstr>
      <vt:lpstr>3.2 Các thông tin cần lưu ý </vt:lpstr>
      <vt:lpstr> 3.3 Điều chỉnh CW</vt:lpstr>
      <vt:lpstr>PowerPoint Presentation</vt:lpstr>
    </vt:vector>
  </TitlesOfParts>
  <Company>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tranghnd</dc:creator>
  <cp:lastModifiedBy>Doan Vo Kieu Anh</cp:lastModifiedBy>
  <cp:revision>2539</cp:revision>
  <cp:lastPrinted>2019-06-11T09:18:59Z</cp:lastPrinted>
  <dcterms:created xsi:type="dcterms:W3CDTF">2012-01-31T00:50:25Z</dcterms:created>
  <dcterms:modified xsi:type="dcterms:W3CDTF">2019-06-12T09:50:36Z</dcterms:modified>
</cp:coreProperties>
</file>